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Open Sans" panose="020B0604020202020204" charset="0"/>
      <p:regular r:id="rId54"/>
      <p:bold r:id="rId55"/>
      <p:italic r:id="rId56"/>
      <p:boldItalic r:id="rId57"/>
    </p:embeddedFont>
    <p:embeddedFont>
      <p:font typeface="Times" panose="02020603050405020304" pitchFamily="18"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u7dW5cAS68lteSD8o72bP574R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56"/>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Rarely returns NULL because kmalloc only fails if it is called in a situation where memory is low. Due to the complexity and power of today’s computers, this state is unlikely.</a:t>
            </a:r>
            <a:endParaRPr/>
          </a:p>
          <a:p>
            <a:pPr marL="0" lvl="0" indent="0" algn="l" rtl="0">
              <a:spcBef>
                <a:spcPts val="0"/>
              </a:spcBef>
              <a:spcAft>
                <a:spcPts val="0"/>
              </a:spcAft>
              <a:buNone/>
            </a:pPr>
            <a:endParaRPr/>
          </a:p>
          <a:p>
            <a:pPr marL="0" lvl="0" indent="0" algn="l" rtl="0">
              <a:spcBef>
                <a:spcPts val="0"/>
              </a:spcBef>
              <a:spcAft>
                <a:spcPts val="0"/>
              </a:spcAft>
              <a:buNone/>
            </a:pPr>
            <a:r>
              <a:rPr lang="en-US"/>
              <a:t>Could probably fork bomb the computer if you really wanted to cause a low memory situation. But why.</a:t>
            </a:r>
            <a:endParaRPr/>
          </a:p>
        </p:txBody>
      </p:sp>
      <p:sp>
        <p:nvSpPr>
          <p:cNvPr id="219" name="Google Shape;2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Mutate: Performs system specific operations</a:t>
            </a:r>
            <a:br>
              <a:rPr lang="en-US"/>
            </a:br>
            <a:r>
              <a:rPr lang="en-US"/>
              <a:t>Check: called after explode simulated crash to check for errors</a:t>
            </a:r>
            <a:endParaRPr/>
          </a:p>
          <a:p>
            <a:pPr marL="0" lvl="0" indent="0" algn="l" rtl="0">
              <a:spcBef>
                <a:spcPts val="0"/>
              </a:spcBef>
              <a:spcAft>
                <a:spcPts val="0"/>
              </a:spcAft>
              <a:buNone/>
            </a:pPr>
            <a:r>
              <a:rPr lang="en-US"/>
              <a:t>Get_sig: Optional method representing the current state of the checked system. By default, records all choices made</a:t>
            </a:r>
            <a:endParaRPr/>
          </a:p>
          <a:p>
            <a:pPr marL="0" lvl="0" indent="0" algn="l" rtl="0">
              <a:spcBef>
                <a:spcPts val="0"/>
              </a:spcBef>
              <a:spcAft>
                <a:spcPts val="0"/>
              </a:spcAft>
              <a:buNone/>
            </a:pPr>
            <a:r>
              <a:rPr lang="en-US"/>
              <a:t>Init and finish: Set up and clear checkers initial state.</a:t>
            </a:r>
            <a:endParaRPr/>
          </a:p>
        </p:txBody>
      </p:sp>
      <p:sp>
        <p:nvSpPr>
          <p:cNvPr id="229" name="Google Shape;22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Init: First time init, format partition or create fresh database</a:t>
            </a:r>
            <a:endParaRPr/>
          </a:p>
          <a:p>
            <a:pPr marL="0" lvl="0" indent="0" algn="l" rtl="0">
              <a:spcBef>
                <a:spcPts val="0"/>
              </a:spcBef>
              <a:spcAft>
                <a:spcPts val="0"/>
              </a:spcAft>
              <a:buNone/>
            </a:pPr>
            <a:r>
              <a:rPr lang="en-US"/>
              <a:t>Mount / unmount: setting up / tearing down storage system so it can be used by eXplode</a:t>
            </a:r>
            <a:endParaRPr/>
          </a:p>
          <a:p>
            <a:pPr marL="0" lvl="0" indent="0" algn="l" rtl="0">
              <a:spcBef>
                <a:spcPts val="0"/>
              </a:spcBef>
              <a:spcAft>
                <a:spcPts val="0"/>
              </a:spcAft>
              <a:buNone/>
            </a:pPr>
            <a:r>
              <a:rPr lang="en-US"/>
              <a:t>Recover: repair storage system after a simulated crash</a:t>
            </a:r>
            <a:endParaRPr/>
          </a:p>
          <a:p>
            <a:pPr marL="0" lvl="0" indent="0" algn="l" rtl="0">
              <a:spcBef>
                <a:spcPts val="0"/>
              </a:spcBef>
              <a:spcAft>
                <a:spcPts val="0"/>
              </a:spcAft>
              <a:buNone/>
            </a:pPr>
            <a:r>
              <a:rPr lang="en-US"/>
              <a:t>Threads: returns thread IDs for kernel threads. (Reduces non determinism by only running these threads when it needs to)</a:t>
            </a:r>
            <a:endParaRPr/>
          </a:p>
          <a:p>
            <a:pPr marL="0" lvl="0" indent="0" algn="l" rtl="0">
              <a:spcBef>
                <a:spcPts val="0"/>
              </a:spcBef>
              <a:spcAft>
                <a:spcPts val="0"/>
              </a:spcAft>
              <a:buNone/>
            </a:pPr>
            <a:endParaRPr/>
          </a:p>
          <a:p>
            <a:pPr marL="0" lvl="0" indent="0" algn="l" rtl="0">
              <a:spcBef>
                <a:spcPts val="0"/>
              </a:spcBef>
              <a:spcAft>
                <a:spcPts val="0"/>
              </a:spcAft>
              <a:buNone/>
            </a:pPr>
            <a:r>
              <a:rPr lang="en-US"/>
              <a:t>Figure:</a:t>
            </a:r>
            <a:endParaRPr/>
          </a:p>
        </p:txBody>
      </p:sp>
      <p:sp>
        <p:nvSpPr>
          <p:cNvPr id="247" name="Google Shape;24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Of course, this could be done with other filesystems and not just ext3. This is the great part of eXplode.</a:t>
            </a:r>
            <a:endParaRPr/>
          </a:p>
        </p:txBody>
      </p:sp>
      <p:sp>
        <p:nvSpPr>
          <p:cNvPr id="257" name="Google Shape;25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52bd91f2f3_2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52bd91f2f3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2bd91f2f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2bd91f2f3_2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Almost looks like a primitive OS, </a:t>
            </a:r>
            <a:endParaRPr/>
          </a:p>
          <a:p>
            <a:pPr marL="0" lvl="0" indent="0" algn="l" rtl="0">
              <a:spcBef>
                <a:spcPts val="0"/>
              </a:spcBef>
              <a:spcAft>
                <a:spcPts val="0"/>
              </a:spcAft>
              <a:buNone/>
            </a:pPr>
            <a:r>
              <a:rPr lang="en-US"/>
              <a:t>Has a queue of saved processes, a scheduler (EKM), and does time slicing (period of time a process is allowed to run)</a:t>
            </a:r>
            <a:endParaRPr/>
          </a:p>
        </p:txBody>
      </p:sp>
      <p:sp>
        <p:nvSpPr>
          <p:cNvPr id="274" name="Google Shape;274;g52bd91f2f3_2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2bd91f2f3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2bd91f2f3_2_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Init: initialized the checked system, save state and put it in state queue. (Holds all the jobs to execute)</a:t>
            </a:r>
            <a:endParaRPr/>
          </a:p>
          <a:p>
            <a:pPr marL="0" lvl="0" indent="0" algn="l" rtl="0">
              <a:spcBef>
                <a:spcPts val="0"/>
              </a:spcBef>
              <a:spcAft>
                <a:spcPts val="0"/>
              </a:spcAft>
              <a:buNone/>
            </a:pPr>
            <a:r>
              <a:rPr lang="en-US"/>
              <a:t>Scheduler: Selects state s, invokes choose to run either mutate or other kernel threads</a:t>
            </a:r>
            <a:endParaRPr/>
          </a:p>
          <a:p>
            <a:pPr marL="0" lvl="0" indent="0" algn="l" rtl="0">
              <a:spcBef>
                <a:spcPts val="0"/>
              </a:spcBef>
              <a:spcAft>
                <a:spcPts val="0"/>
              </a:spcAft>
              <a:buNone/>
            </a:pPr>
            <a:r>
              <a:rPr lang="en-US"/>
              <a:t>mutate: basically creates and/or removes files and does its best to go through and crash the filesystem</a:t>
            </a:r>
            <a:endParaRPr/>
          </a:p>
          <a:p>
            <a:pPr marL="0" lvl="0" indent="0" algn="l" rtl="0">
              <a:spcBef>
                <a:spcPts val="0"/>
              </a:spcBef>
              <a:spcAft>
                <a:spcPts val="0"/>
              </a:spcAft>
              <a:buNone/>
            </a:pPr>
            <a:r>
              <a:rPr lang="en-US"/>
              <a:t>	: then it generates combination of disks that are visible after  a crash</a:t>
            </a:r>
            <a:endParaRPr/>
          </a:p>
          <a:p>
            <a:pPr marL="0" lvl="0" indent="0" algn="l" rtl="0">
              <a:spcBef>
                <a:spcPts val="0"/>
              </a:spcBef>
              <a:spcAft>
                <a:spcPts val="0"/>
              </a:spcAft>
              <a:buNone/>
            </a:pPr>
            <a:r>
              <a:rPr lang="en-US"/>
              <a:t>if check fails, it flags an error and records enough information to recreate the crash, if not, it just discards the state from the available choices</a:t>
            </a:r>
            <a:endParaRPr/>
          </a:p>
          <a:p>
            <a:pPr marL="0" lvl="0" indent="0" algn="l" rtl="0">
              <a:spcBef>
                <a:spcPts val="0"/>
              </a:spcBef>
              <a:spcAft>
                <a:spcPts val="0"/>
              </a:spcAft>
              <a:buNone/>
            </a:pPr>
            <a:endParaRPr/>
          </a:p>
          <a:p>
            <a:pPr marL="0" lvl="0" indent="0" algn="l" rtl="0">
              <a:spcBef>
                <a:spcPts val="0"/>
              </a:spcBef>
              <a:spcAft>
                <a:spcPts val="0"/>
              </a:spcAft>
              <a:buNone/>
            </a:pPr>
            <a:r>
              <a:rPr lang="en-US"/>
              <a:t>Only stops when state queue is empty, or the user loses patience.</a:t>
            </a:r>
            <a:endParaRPr/>
          </a:p>
          <a:p>
            <a:pPr marL="0" lvl="0" indent="0" algn="l" rtl="0">
              <a:spcBef>
                <a:spcPts val="0"/>
              </a:spcBef>
              <a:spcAft>
                <a:spcPts val="0"/>
              </a:spcAft>
              <a:buNone/>
            </a:pPr>
            <a:r>
              <a:rPr lang="en-US"/>
              <a:t>Due to the amount of possible states, the idea of the state queue being empty is very slim.</a:t>
            </a:r>
            <a:endParaRPr/>
          </a:p>
          <a:p>
            <a:pPr marL="0" lvl="0" indent="0" algn="l" rtl="0">
              <a:spcBef>
                <a:spcPts val="0"/>
              </a:spcBef>
              <a:spcAft>
                <a:spcPts val="0"/>
              </a:spcAft>
              <a:buNone/>
            </a:pPr>
            <a:endParaRPr/>
          </a:p>
          <a:p>
            <a:pPr marL="0" lvl="0" indent="0" algn="l" rtl="0">
              <a:spcBef>
                <a:spcPts val="0"/>
              </a:spcBef>
              <a:spcAft>
                <a:spcPts val="0"/>
              </a:spcAft>
              <a:buNone/>
            </a:pPr>
            <a:r>
              <a:rPr lang="en-US"/>
              <a:t>After checking for crashes, fs might have a ruined internal state, hence restore() restores a clean copy of the filesystem</a:t>
            </a:r>
            <a:endParaRPr/>
          </a:p>
          <a:p>
            <a:pPr marL="0" lvl="0" indent="0" algn="l" rtl="0">
              <a:spcBef>
                <a:spcPts val="0"/>
              </a:spcBef>
              <a:spcAft>
                <a:spcPts val="0"/>
              </a:spcAft>
              <a:buNone/>
            </a:pPr>
            <a:endParaRPr/>
          </a:p>
          <a:p>
            <a:pPr marL="0" lvl="0" indent="0" algn="l" rtl="0">
              <a:spcBef>
                <a:spcPts val="0"/>
              </a:spcBef>
              <a:spcAft>
                <a:spcPts val="0"/>
              </a:spcAft>
              <a:buNone/>
            </a:pPr>
            <a:r>
              <a:rPr lang="en-US"/>
              <a:t>RAM disk driver and EKM are kernel specific, but are small by industry standards, maybe not ideal as a project for your freshman in CprE185</a:t>
            </a:r>
            <a:endParaRPr/>
          </a:p>
        </p:txBody>
      </p:sp>
      <p:sp>
        <p:nvSpPr>
          <p:cNvPr id="283" name="Google Shape;283;g52bd91f2f3_2_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2bd91f2f3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2bd91f2f3_2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Ans: It would cause redundant checking, which wastes time. Remember, get_sig() discards irrelevant details to avoid redundancy.</a:t>
            </a:r>
            <a:endParaRPr/>
          </a:p>
        </p:txBody>
      </p:sp>
      <p:sp>
        <p:nvSpPr>
          <p:cNvPr id="293" name="Google Shape;293;g52bd91f2f3_2_2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52bd91f2f3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52bd91f2f3_2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Checkpoints set of choices that it took to get to that particular crash state instead of actually copying the whole state.</a:t>
            </a:r>
            <a:endParaRPr/>
          </a:p>
          <a:p>
            <a:pPr marL="0" lvl="0" indent="0" algn="l" rtl="0">
              <a:spcBef>
                <a:spcPts val="0"/>
              </a:spcBef>
              <a:spcAft>
                <a:spcPts val="0"/>
              </a:spcAft>
              <a:buNone/>
            </a:pPr>
            <a:r>
              <a:rPr lang="en-US"/>
              <a:t>All these sets of choices are just an array of integers, since choose returns an integer.</a:t>
            </a:r>
            <a:endParaRPr/>
          </a:p>
          <a:p>
            <a:pPr marL="0" lvl="0" indent="0" algn="l" rtl="0">
              <a:spcBef>
                <a:spcPts val="0"/>
              </a:spcBef>
              <a:spcAft>
                <a:spcPts val="0"/>
              </a:spcAft>
              <a:buNone/>
            </a:pPr>
            <a:r>
              <a:rPr lang="en-US"/>
              <a:t>The caveat for this however, is that the timestamps will be different. So in testing that requires the check of timing properties, this solution likely will not work.</a:t>
            </a:r>
            <a:endParaRPr/>
          </a:p>
          <a:p>
            <a:pPr marL="0" lvl="0" indent="0" algn="l" rtl="0">
              <a:spcBef>
                <a:spcPts val="0"/>
              </a:spcBef>
              <a:spcAft>
                <a:spcPts val="0"/>
              </a:spcAft>
              <a:buNone/>
            </a:pPr>
            <a:endParaRPr/>
          </a:p>
          <a:p>
            <a:pPr marL="0" lvl="0" indent="0" algn="l" rtl="0">
              <a:spcBef>
                <a:spcPts val="0"/>
              </a:spcBef>
              <a:spcAft>
                <a:spcPts val="0"/>
              </a:spcAft>
              <a:buNone/>
            </a:pPr>
            <a:r>
              <a:rPr lang="en-US"/>
              <a:t>We’ve all heard “try turning it on and off again”. Funny enough, it does work. Reboot, re-init, mount, then replay. However, by just remounting them, it clears the cache buffers due to their volatile nature.</a:t>
            </a:r>
            <a:endParaRPr/>
          </a:p>
        </p:txBody>
      </p:sp>
      <p:sp>
        <p:nvSpPr>
          <p:cNvPr id="303" name="Google Shape;303;g52bd91f2f3_2_4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2bd91f2f3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2bd91f2f3_2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addition, checked systems might have different memory allocations, data structures with different sizes, etc. However, all the systems checked, worked on use without any need to modify.</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Checkers do not modify anything, therefore those issues are mostly isolated.</a:t>
            </a:r>
            <a:endParaRPr/>
          </a:p>
        </p:txBody>
      </p:sp>
      <p:sp>
        <p:nvSpPr>
          <p:cNvPr id="312" name="Google Shape;312;g52bd91f2f3_2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2bd91f2f3_2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52bd91f2f3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2bd91f2f3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2bd91f2f3_2_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52bd91f2f3_2_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2bd91f2f3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2bd91f2f3_2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52bd91f2f3_2_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2bd91f2f3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2bd91f2f3_2_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52bd91f2f3_2_9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2bd91f2f3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2bd91f2f3_2_1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52bd91f2f3_2_10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2bd91f2f3_2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2bd91f2f3_2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Its possible for authors to get more indepth in this, but the attraction to this feature was not impressive.</a:t>
            </a:r>
            <a:endParaRPr/>
          </a:p>
          <a:p>
            <a:pPr marL="0" lvl="0" indent="0" algn="l" rtl="0">
              <a:spcBef>
                <a:spcPts val="0"/>
              </a:spcBef>
              <a:spcAft>
                <a:spcPts val="0"/>
              </a:spcAft>
              <a:buNone/>
            </a:pPr>
            <a:endParaRPr/>
          </a:p>
          <a:p>
            <a:pPr marL="0" lvl="0" indent="0" algn="l" rtl="0">
              <a:spcBef>
                <a:spcPts val="0"/>
              </a:spcBef>
              <a:spcAft>
                <a:spcPts val="0"/>
              </a:spcAft>
              <a:buNone/>
            </a:pPr>
            <a:r>
              <a:rPr lang="en-US"/>
              <a:t>Same goes for “soft” crashes where programs run on a filesystem crashes, and not the filesystem itself. This would be caused by either the program actually crashed on its own by encountering a terminating error, or a user does a ctrl-C, which terminates the program.</a:t>
            </a:r>
            <a:endParaRPr/>
          </a:p>
        </p:txBody>
      </p:sp>
      <p:sp>
        <p:nvSpPr>
          <p:cNvPr id="366" name="Google Shape;366;g52bd91f2f3_2_1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52bd91f2f3_2_1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52bd91f2f3_2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2bd91f2f3_2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52bd91f2f3_2_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ftruncate() = Truncates a file by precisely the size specified passed through the function</a:t>
            </a:r>
            <a:endParaRPr/>
          </a:p>
        </p:txBody>
      </p:sp>
      <p:sp>
        <p:nvSpPr>
          <p:cNvPr id="382" name="Google Shape;382;g52bd91f2f3_2_1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52bd91f2f3_2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52bd91f2f3_2_1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Sync: forces dirty buffers to the disk</a:t>
            </a:r>
            <a:endParaRPr/>
          </a:p>
          <a:p>
            <a:pPr marL="0" lvl="0" indent="0" algn="l" rtl="0">
              <a:spcBef>
                <a:spcPts val="0"/>
              </a:spcBef>
              <a:spcAft>
                <a:spcPts val="0"/>
              </a:spcAft>
              <a:buNone/>
            </a:pPr>
            <a:r>
              <a:rPr lang="en-US"/>
              <a:t>fsync: Forces file directory dirty buffers to the disk</a:t>
            </a:r>
            <a:endParaRPr/>
          </a:p>
          <a:p>
            <a:pPr marL="0" lvl="0" indent="0" algn="l" rtl="0">
              <a:spcBef>
                <a:spcPts val="0"/>
              </a:spcBef>
              <a:spcAft>
                <a:spcPts val="0"/>
              </a:spcAft>
              <a:buNone/>
            </a:pPr>
            <a:r>
              <a:rPr lang="en-US"/>
              <a:t>mount_sync: Modifications done by a system call should be on disk when the call returns</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rgbClr val="333333"/>
                </a:solidFill>
              </a:rPr>
              <a:t>O_SYNC : The O_SYNC flag specify that write() system call will be block until all file data and metadata have been written to the disk || Fails in all FS due to a VFS limitation</a:t>
            </a:r>
            <a:endParaRPr/>
          </a:p>
        </p:txBody>
      </p:sp>
      <p:sp>
        <p:nvSpPr>
          <p:cNvPr id="391" name="Google Shape;391;g52bd91f2f3_2_1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52bd91f2f3_2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52bd91f2f3_2_1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Also, if (/Aiman) was forced onto the disk before a crash, it should still be on the disk.</a:t>
            </a:r>
            <a:endParaRPr/>
          </a:p>
        </p:txBody>
      </p:sp>
      <p:sp>
        <p:nvSpPr>
          <p:cNvPr id="401" name="Google Shape;401;g52bd91f2f3_2_1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2bd91f2f3_2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2bd91f2f3_2_1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52bd91f2f3_2_1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5" name="Google Shape;10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52bd91f2f3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52bd91f2f3_2_1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52bd91f2f3_2_18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52bd91f2f3_2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52bd91f2f3_2_19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52bd91f2f3_2_19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52bd91f2f3_2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52bd91f2f3_2_20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Errors did differ depending on the filesystem tested, however errors occured due to the same underlying problem.</a:t>
            </a:r>
            <a:endParaRPr/>
          </a:p>
        </p:txBody>
      </p:sp>
      <p:sp>
        <p:nvSpPr>
          <p:cNvPr id="438" name="Google Shape;438;g52bd91f2f3_2_20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52bd91f2f3_2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52bd91f2f3_2_2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52bd91f2f3_2_2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52bd91f2f3_2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52bd91f2f3_2_2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g52bd91f2f3_2_2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2bd91f2f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2bd91f2f3_3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52bd91f2f3_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52bd91f2f3_3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sz="1100">
                <a:solidFill>
                  <a:srgbClr val="6E6259"/>
                </a:solidFill>
                <a:latin typeface="Open Sans"/>
                <a:ea typeface="Open Sans"/>
                <a:cs typeface="Open Sans"/>
                <a:sym typeface="Open Sans"/>
              </a:rPr>
              <a:t>EXPLODE is proven to be a great interface for bug checking on a live system. It benefits clients by not being intrusive and implementors can quickly write checks that would more than likely find bugs.</a:t>
            </a:r>
            <a:endParaRPr sz="1100">
              <a:solidFill>
                <a:srgbClr val="6E6259"/>
              </a:solidFill>
              <a:latin typeface="Open Sans"/>
              <a:ea typeface="Open Sans"/>
              <a:cs typeface="Open Sans"/>
              <a:sym typeface="Open Sans"/>
            </a:endParaRPr>
          </a:p>
          <a:p>
            <a:pPr marL="0" lvl="0" indent="0" algn="l" rtl="0">
              <a:spcBef>
                <a:spcPts val="520"/>
              </a:spcBef>
              <a:spcAft>
                <a:spcPts val="0"/>
              </a:spcAft>
              <a:buNone/>
            </a:pPr>
            <a:endParaRPr sz="1100">
              <a:solidFill>
                <a:srgbClr val="6E6259"/>
              </a:solidFill>
              <a:latin typeface="Open Sans"/>
              <a:ea typeface="Open Sans"/>
              <a:cs typeface="Open Sans"/>
              <a:sym typeface="Open Sans"/>
            </a:endParaRPr>
          </a:p>
          <a:p>
            <a:pPr marL="0" lvl="0" indent="0" algn="l" rtl="0">
              <a:spcBef>
                <a:spcPts val="520"/>
              </a:spcBef>
              <a:spcAft>
                <a:spcPts val="0"/>
              </a:spcAft>
              <a:buClr>
                <a:schemeClr val="dk1"/>
              </a:buClr>
              <a:buSzPts val="1100"/>
              <a:buFont typeface="Arial"/>
              <a:buNone/>
            </a:pPr>
            <a:r>
              <a:rPr lang="en-US" sz="1100">
                <a:solidFill>
                  <a:srgbClr val="6E6259"/>
                </a:solidFill>
                <a:latin typeface="Open Sans"/>
                <a:ea typeface="Open Sans"/>
                <a:cs typeface="Open Sans"/>
                <a:sym typeface="Open Sans"/>
              </a:rPr>
              <a:t>However, it still can be improved. One of the biggest missed opportunities is to do something clever with the states. Since states are being stored and saved throughout, it only makes sense to improve on the usages of said states to make sure that EXPLODE is much more efficient in error checking.</a:t>
            </a:r>
            <a:endParaRPr sz="1100">
              <a:solidFill>
                <a:srgbClr val="6E6259"/>
              </a:solidFill>
              <a:latin typeface="Open Sans"/>
              <a:ea typeface="Open Sans"/>
              <a:cs typeface="Open Sans"/>
              <a:sym typeface="Open Sans"/>
            </a:endParaRPr>
          </a:p>
        </p:txBody>
      </p:sp>
      <p:sp>
        <p:nvSpPr>
          <p:cNvPr id="473" name="Google Shape;473;g52bd91f2f3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3" name="Google Shape;12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p26"/>
          <p:cNvSpPr/>
          <p:nvPr/>
        </p:nvSpPr>
        <p:spPr>
          <a:xfrm>
            <a:off x="0" y="0"/>
            <a:ext cx="9144000" cy="1371600"/>
          </a:xfrm>
          <a:prstGeom prst="rect">
            <a:avLst/>
          </a:prstGeom>
          <a:solidFill>
            <a:srgbClr val="C810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9" name="Google Shape;19;p26"/>
          <p:cNvSpPr txBox="1">
            <a:spLocks noGrp="1"/>
          </p:cNvSpPr>
          <p:nvPr>
            <p:ph type="ctrTitle"/>
          </p:nvPr>
        </p:nvSpPr>
        <p:spPr>
          <a:xfrm>
            <a:off x="533400" y="1885950"/>
            <a:ext cx="6629400" cy="800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1BE4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533400" y="2686050"/>
            <a:ext cx="6248400" cy="131445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1920"/>
              <a:buFont typeface="Times"/>
              <a:buNone/>
              <a:defRPr sz="2400"/>
            </a:lvl1pPr>
            <a:lvl2pPr lvl="1" algn="l">
              <a:spcBef>
                <a:spcPts val="360"/>
              </a:spcBef>
              <a:spcAft>
                <a:spcPts val="0"/>
              </a:spcAft>
              <a:buSzPts val="1440"/>
              <a:buChar char="•"/>
              <a:defRPr/>
            </a:lvl2pPr>
            <a:lvl3pPr lvl="2" algn="l">
              <a:spcBef>
                <a:spcPts val="360"/>
              </a:spcBef>
              <a:spcAft>
                <a:spcPts val="0"/>
              </a:spcAft>
              <a:buSzPts val="1440"/>
              <a:buChar char="•"/>
              <a:defRPr/>
            </a:lvl3pPr>
            <a:lvl4pPr lvl="3" algn="l">
              <a:spcBef>
                <a:spcPts val="360"/>
              </a:spcBef>
              <a:spcAft>
                <a:spcPts val="0"/>
              </a:spcAft>
              <a:buSzPts val="144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a:endParaRPr/>
          </a:p>
        </p:txBody>
      </p:sp>
      <p:sp>
        <p:nvSpPr>
          <p:cNvPr id="21" name="Google Shape;21;p26"/>
          <p:cNvSpPr txBox="1"/>
          <p:nvPr/>
        </p:nvSpPr>
        <p:spPr>
          <a:xfrm>
            <a:off x="212725" y="2616994"/>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22" name="Google Shape;22;p26"/>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26" descr="ISU LEFT white.eps"/>
          <p:cNvPicPr preferRelativeResize="0"/>
          <p:nvPr/>
        </p:nvPicPr>
        <p:blipFill rotWithShape="1">
          <a:blip r:embed="rId2">
            <a:alphaModFix/>
          </a:blip>
          <a:srcRect b="38234"/>
          <a:stretch/>
        </p:blipFill>
        <p:spPr>
          <a:xfrm>
            <a:off x="533400" y="622697"/>
            <a:ext cx="3562350" cy="293372"/>
          </a:xfrm>
          <a:prstGeom prst="rect">
            <a:avLst/>
          </a:prstGeom>
          <a:noFill/>
          <a:ln>
            <a:noFill/>
          </a:ln>
        </p:spPr>
      </p:pic>
      <p:sp>
        <p:nvSpPr>
          <p:cNvPr id="24" name="Google Shape;24;p26"/>
          <p:cNvSpPr txBox="1">
            <a:spLocks noGrp="1"/>
          </p:cNvSpPr>
          <p:nvPr>
            <p:ph type="body" idx="2"/>
          </p:nvPr>
        </p:nvSpPr>
        <p:spPr>
          <a:xfrm>
            <a:off x="468313" y="971550"/>
            <a:ext cx="3657600" cy="342900"/>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3105150" y="-1466850"/>
            <a:ext cx="3086100" cy="76200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1" name="Google Shape;71;p35"/>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35"/>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rot="5400000">
            <a:off x="5572125" y="1000125"/>
            <a:ext cx="3771900" cy="200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6"/>
          <p:cNvSpPr txBox="1">
            <a:spLocks noGrp="1"/>
          </p:cNvSpPr>
          <p:nvPr>
            <p:ph type="body" idx="1"/>
          </p:nvPr>
        </p:nvSpPr>
        <p:spPr>
          <a:xfrm rot="5400000">
            <a:off x="1495425" y="-923925"/>
            <a:ext cx="3771900" cy="584835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76" name="Google Shape;76;p36"/>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36"/>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lvl1pPr marL="457200" lvl="0" indent="-360680" algn="l">
              <a:spcBef>
                <a:spcPts val="520"/>
              </a:spcBef>
              <a:spcAft>
                <a:spcPts val="0"/>
              </a:spcAft>
              <a:buClr>
                <a:srgbClr val="C8102E"/>
              </a:buClr>
              <a:buSzPts val="2080"/>
              <a:buChar char="•"/>
              <a:defRPr/>
            </a:lvl1pPr>
            <a:lvl2pPr marL="914400" lvl="1" indent="-360680" algn="l">
              <a:spcBef>
                <a:spcPts val="520"/>
              </a:spcBef>
              <a:spcAft>
                <a:spcPts val="0"/>
              </a:spcAft>
              <a:buClr>
                <a:srgbClr val="C8102E"/>
              </a:buClr>
              <a:buSzPts val="2080"/>
              <a:buChar char="•"/>
              <a:defRPr/>
            </a:lvl2pPr>
            <a:lvl3pPr marL="1371600" lvl="2" indent="-360680" algn="l">
              <a:spcBef>
                <a:spcPts val="520"/>
              </a:spcBef>
              <a:spcAft>
                <a:spcPts val="0"/>
              </a:spcAft>
              <a:buClr>
                <a:srgbClr val="C8102E"/>
              </a:buClr>
              <a:buSzPts val="2080"/>
              <a:buChar char="•"/>
              <a:defRPr/>
            </a:lvl3pPr>
            <a:lvl4pPr marL="1828800" lvl="3" indent="-360680" algn="l">
              <a:spcBef>
                <a:spcPts val="520"/>
              </a:spcBef>
              <a:spcAft>
                <a:spcPts val="0"/>
              </a:spcAft>
              <a:buClr>
                <a:srgbClr val="C8102E"/>
              </a:buClr>
              <a:buSzPts val="2080"/>
              <a:buChar char="•"/>
              <a:defRPr/>
            </a:lvl4pPr>
            <a:lvl5pPr marL="2286000" lvl="4" indent="-360679" algn="l">
              <a:spcBef>
                <a:spcPts val="520"/>
              </a:spcBef>
              <a:spcAft>
                <a:spcPts val="0"/>
              </a:spcAft>
              <a:buClr>
                <a:srgbClr val="C8102E"/>
              </a:buClr>
              <a:buSzPts val="208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28" name="Google Shape;28;p27"/>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27"/>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28"/>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body" idx="1"/>
          </p:nvPr>
        </p:nvSpPr>
        <p:spPr>
          <a:xfrm>
            <a:off x="838200" y="800100"/>
            <a:ext cx="3733800" cy="3086100"/>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50519" algn="l">
              <a:spcBef>
                <a:spcPts val="480"/>
              </a:spcBef>
              <a:spcAft>
                <a:spcPts val="0"/>
              </a:spcAft>
              <a:buSzPts val="1920"/>
              <a:buChar char="•"/>
              <a:defRPr sz="2400"/>
            </a:lvl2pPr>
            <a:lvl3pPr marL="1371600" lvl="2" indent="-330200" algn="l">
              <a:spcBef>
                <a:spcPts val="400"/>
              </a:spcBef>
              <a:spcAft>
                <a:spcPts val="0"/>
              </a:spcAft>
              <a:buSzPts val="1600"/>
              <a:buChar char="•"/>
              <a:defRPr sz="2000"/>
            </a:lvl3pPr>
            <a:lvl4pPr marL="1828800" lvl="3" indent="-320039" algn="l">
              <a:spcBef>
                <a:spcPts val="360"/>
              </a:spcBef>
              <a:spcAft>
                <a:spcPts val="0"/>
              </a:spcAft>
              <a:buSzPts val="144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33" name="Google Shape;33;p28"/>
          <p:cNvSpPr txBox="1">
            <a:spLocks noGrp="1"/>
          </p:cNvSpPr>
          <p:nvPr>
            <p:ph type="body" idx="2"/>
          </p:nvPr>
        </p:nvSpPr>
        <p:spPr>
          <a:xfrm>
            <a:off x="4724400" y="800100"/>
            <a:ext cx="3733800" cy="3086100"/>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50519" algn="l">
              <a:spcBef>
                <a:spcPts val="480"/>
              </a:spcBef>
              <a:spcAft>
                <a:spcPts val="0"/>
              </a:spcAft>
              <a:buSzPts val="1920"/>
              <a:buChar char="•"/>
              <a:defRPr sz="2400"/>
            </a:lvl2pPr>
            <a:lvl3pPr marL="1371600" lvl="2" indent="-330200" algn="l">
              <a:spcBef>
                <a:spcPts val="400"/>
              </a:spcBef>
              <a:spcAft>
                <a:spcPts val="0"/>
              </a:spcAft>
              <a:buSzPts val="1600"/>
              <a:buChar char="•"/>
              <a:defRPr sz="2000"/>
            </a:lvl3pPr>
            <a:lvl4pPr marL="1828800" lvl="3" indent="-320039" algn="l">
              <a:spcBef>
                <a:spcPts val="360"/>
              </a:spcBef>
              <a:spcAft>
                <a:spcPts val="0"/>
              </a:spcAft>
              <a:buSzPts val="144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34" name="Google Shape;34;p28"/>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28"/>
          <p:cNvSpPr txBox="1">
            <a:spLocks noGrp="1"/>
          </p:cNvSpPr>
          <p:nvPr>
            <p:ph type="body" idx="3"/>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6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1280"/>
              <a:buNone/>
              <a:defRPr sz="1600"/>
            </a:lvl3pPr>
            <a:lvl4pPr marL="1828800" lvl="3" indent="-228600" algn="l">
              <a:spcBef>
                <a:spcPts val="280"/>
              </a:spcBef>
              <a:spcAft>
                <a:spcPts val="0"/>
              </a:spcAft>
              <a:buSzPts val="112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a:p>
        </p:txBody>
      </p:sp>
      <p:sp>
        <p:nvSpPr>
          <p:cNvPr id="39" name="Google Shape;39;p29"/>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9"/>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440"/>
              <a:buNone/>
              <a:defRPr sz="1800" b="1"/>
            </a:lvl3pPr>
            <a:lvl4pPr marL="1828800" lvl="3" indent="-228600" algn="l">
              <a:spcBef>
                <a:spcPts val="320"/>
              </a:spcBef>
              <a:spcAft>
                <a:spcPts val="0"/>
              </a:spcAft>
              <a:buSzPts val="128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44" name="Google Shape;44;p3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330200" algn="l">
              <a:spcBef>
                <a:spcPts val="400"/>
              </a:spcBef>
              <a:spcAft>
                <a:spcPts val="0"/>
              </a:spcAft>
              <a:buSzPts val="1600"/>
              <a:buChar char="•"/>
              <a:defRPr sz="2000"/>
            </a:lvl2pPr>
            <a:lvl3pPr marL="1371600" lvl="2" indent="-320039" algn="l">
              <a:spcBef>
                <a:spcPts val="360"/>
              </a:spcBef>
              <a:spcAft>
                <a:spcPts val="0"/>
              </a:spcAft>
              <a:buSzPts val="1440"/>
              <a:buChar char="•"/>
              <a:defRPr sz="1800"/>
            </a:lvl3pPr>
            <a:lvl4pPr marL="1828800" lvl="3" indent="-309880" algn="l">
              <a:spcBef>
                <a:spcPts val="320"/>
              </a:spcBef>
              <a:spcAft>
                <a:spcPts val="0"/>
              </a:spcAft>
              <a:buSzPts val="128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45" name="Google Shape;45;p3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440"/>
              <a:buNone/>
              <a:defRPr sz="1800" b="1"/>
            </a:lvl3pPr>
            <a:lvl4pPr marL="1828800" lvl="3" indent="-228600" algn="l">
              <a:spcBef>
                <a:spcPts val="320"/>
              </a:spcBef>
              <a:spcAft>
                <a:spcPts val="0"/>
              </a:spcAft>
              <a:buSzPts val="128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46" name="Google Shape;46;p3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330200" algn="l">
              <a:spcBef>
                <a:spcPts val="400"/>
              </a:spcBef>
              <a:spcAft>
                <a:spcPts val="0"/>
              </a:spcAft>
              <a:buSzPts val="1600"/>
              <a:buChar char="•"/>
              <a:defRPr sz="2000"/>
            </a:lvl2pPr>
            <a:lvl3pPr marL="1371600" lvl="2" indent="-320039" algn="l">
              <a:spcBef>
                <a:spcPts val="360"/>
              </a:spcBef>
              <a:spcAft>
                <a:spcPts val="0"/>
              </a:spcAft>
              <a:buSzPts val="1440"/>
              <a:buChar char="•"/>
              <a:defRPr sz="1800"/>
            </a:lvl3pPr>
            <a:lvl4pPr marL="1828800" lvl="3" indent="-309880" algn="l">
              <a:spcBef>
                <a:spcPts val="320"/>
              </a:spcBef>
              <a:spcAft>
                <a:spcPts val="0"/>
              </a:spcAft>
              <a:buSzPts val="128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47" name="Google Shape;47;p30"/>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30"/>
          <p:cNvSpPr txBox="1">
            <a:spLocks noGrp="1"/>
          </p:cNvSpPr>
          <p:nvPr>
            <p:ph type="body" idx="5"/>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31"/>
          <p:cNvSpPr txBox="1">
            <a:spLocks noGrp="1"/>
          </p:cNvSpPr>
          <p:nvPr>
            <p:ph type="body" idx="1"/>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3"/>
        <p:cNvGrpSpPr/>
        <p:nvPr/>
      </p:nvGrpSpPr>
      <p:grpSpPr>
        <a:xfrm>
          <a:off x="0" y="0"/>
          <a:ext cx="0" cy="0"/>
          <a:chOff x="0" y="0"/>
          <a:chExt cx="0" cy="0"/>
        </a:xfrm>
      </p:grpSpPr>
      <p:sp>
        <p:nvSpPr>
          <p:cNvPr id="54" name="Google Shape;54;p32"/>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32"/>
          <p:cNvSpPr txBox="1">
            <a:spLocks noGrp="1"/>
          </p:cNvSpPr>
          <p:nvPr>
            <p:ph type="body" idx="1"/>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391160" algn="l">
              <a:spcBef>
                <a:spcPts val="640"/>
              </a:spcBef>
              <a:spcAft>
                <a:spcPts val="0"/>
              </a:spcAft>
              <a:buSzPts val="2560"/>
              <a:buChar char="•"/>
              <a:defRPr sz="3200"/>
            </a:lvl1pPr>
            <a:lvl2pPr marL="914400" lvl="1" indent="-370840" algn="l">
              <a:spcBef>
                <a:spcPts val="560"/>
              </a:spcBef>
              <a:spcAft>
                <a:spcPts val="0"/>
              </a:spcAft>
              <a:buSzPts val="2240"/>
              <a:buChar char="•"/>
              <a:defRPr sz="2800"/>
            </a:lvl2pPr>
            <a:lvl3pPr marL="1371600" lvl="2" indent="-350519" algn="l">
              <a:spcBef>
                <a:spcPts val="480"/>
              </a:spcBef>
              <a:spcAft>
                <a:spcPts val="0"/>
              </a:spcAft>
              <a:buSzPts val="1920"/>
              <a:buChar char="•"/>
              <a:defRPr sz="2400"/>
            </a:lvl3pPr>
            <a:lvl4pPr marL="1828800" lvl="3" indent="-330200" algn="l">
              <a:spcBef>
                <a:spcPts val="400"/>
              </a:spcBef>
              <a:spcAft>
                <a:spcPts val="0"/>
              </a:spcAft>
              <a:buSzPts val="16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a:p>
        </p:txBody>
      </p:sp>
      <p:sp>
        <p:nvSpPr>
          <p:cNvPr id="59" name="Google Shape;59;p33"/>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800"/>
              <a:buNone/>
              <a:defRPr sz="1000"/>
            </a:lvl3pPr>
            <a:lvl4pPr marL="1828800" lvl="3" indent="-228600" algn="l">
              <a:spcBef>
                <a:spcPts val="180"/>
              </a:spcBef>
              <a:spcAft>
                <a:spcPts val="0"/>
              </a:spcAft>
              <a:buSzPts val="72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60" name="Google Shape;60;p33"/>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33"/>
          <p:cNvSpPr txBox="1">
            <a:spLocks noGrp="1"/>
          </p:cNvSpPr>
          <p:nvPr>
            <p:ph type="body" idx="3"/>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CE1126"/>
              </a:buClr>
              <a:buSzPts val="2560"/>
              <a:buFont typeface="Times"/>
              <a:buNone/>
              <a:defRPr sz="3200" b="0" i="0" u="none" strike="noStrike" cap="none">
                <a:solidFill>
                  <a:srgbClr val="6E6259"/>
                </a:solidFill>
                <a:latin typeface="Open Sans"/>
                <a:ea typeface="Open Sans"/>
                <a:cs typeface="Open Sans"/>
                <a:sym typeface="Open Sans"/>
              </a:defRPr>
            </a:lvl1pPr>
            <a:lvl2pPr marR="0" lvl="1" algn="l" rtl="0">
              <a:spcBef>
                <a:spcPts val="560"/>
              </a:spcBef>
              <a:spcAft>
                <a:spcPts val="0"/>
              </a:spcAft>
              <a:buClr>
                <a:srgbClr val="CE1126"/>
              </a:buClr>
              <a:buSzPts val="2240"/>
              <a:buFont typeface="Times"/>
              <a:buNone/>
              <a:defRPr sz="2800" b="0" i="0" u="none" strike="noStrike" cap="none">
                <a:solidFill>
                  <a:srgbClr val="6E6259"/>
                </a:solidFill>
                <a:latin typeface="Open Sans"/>
                <a:ea typeface="Open Sans"/>
                <a:cs typeface="Open Sans"/>
                <a:sym typeface="Open Sans"/>
              </a:defRPr>
            </a:lvl2pPr>
            <a:lvl3pPr marR="0" lvl="2" algn="l" rtl="0">
              <a:spcBef>
                <a:spcPts val="480"/>
              </a:spcBef>
              <a:spcAft>
                <a:spcPts val="0"/>
              </a:spcAft>
              <a:buClr>
                <a:srgbClr val="CE1126"/>
              </a:buClr>
              <a:buSzPts val="1920"/>
              <a:buFont typeface="Times"/>
              <a:buNone/>
              <a:defRPr sz="2400" b="0" i="0" u="none" strike="noStrike" cap="none">
                <a:solidFill>
                  <a:srgbClr val="6E6259"/>
                </a:solidFill>
                <a:latin typeface="Open Sans"/>
                <a:ea typeface="Open Sans"/>
                <a:cs typeface="Open Sans"/>
                <a:sym typeface="Open Sans"/>
              </a:defRPr>
            </a:lvl3pPr>
            <a:lvl4pPr marR="0" lvl="3" algn="l" rtl="0">
              <a:spcBef>
                <a:spcPts val="400"/>
              </a:spcBef>
              <a:spcAft>
                <a:spcPts val="0"/>
              </a:spcAft>
              <a:buClr>
                <a:srgbClr val="CE1126"/>
              </a:buClr>
              <a:buSzPts val="1600"/>
              <a:buFont typeface="Times"/>
              <a:buNone/>
              <a:defRPr sz="2000" b="0" i="0" u="none" strike="noStrike" cap="none">
                <a:solidFill>
                  <a:srgbClr val="6E6259"/>
                </a:solidFill>
                <a:latin typeface="Open Sans"/>
                <a:ea typeface="Open Sans"/>
                <a:cs typeface="Open Sans"/>
                <a:sym typeface="Open Sans"/>
              </a:defRPr>
            </a:lvl4pPr>
            <a:lvl5pPr marR="0" lvl="4" algn="l" rtl="0">
              <a:spcBef>
                <a:spcPts val="400"/>
              </a:spcBef>
              <a:spcAft>
                <a:spcPts val="0"/>
              </a:spcAft>
              <a:buClr>
                <a:srgbClr val="CE1126"/>
              </a:buClr>
              <a:buSzPts val="1600"/>
              <a:buFont typeface="Times"/>
              <a:buNone/>
              <a:defRPr sz="2000" b="0" i="0" u="none" strike="noStrike" cap="none">
                <a:solidFill>
                  <a:srgbClr val="6E6259"/>
                </a:solidFill>
                <a:latin typeface="Open Sans"/>
                <a:ea typeface="Open Sans"/>
                <a:cs typeface="Open Sans"/>
                <a:sym typeface="Open Sans"/>
              </a:defRPr>
            </a:lvl5pPr>
            <a:lvl6pPr marR="0" lvl="5" algn="l" rtl="0">
              <a:spcBef>
                <a:spcPts val="400"/>
              </a:spcBef>
              <a:spcAft>
                <a:spcPts val="0"/>
              </a:spcAft>
              <a:buClr>
                <a:srgbClr val="CE1126"/>
              </a:buClr>
              <a:buSzPts val="1600"/>
              <a:buFont typeface="Times"/>
              <a:buNone/>
              <a:defRPr sz="2000" b="0" i="0" u="none" strike="noStrike" cap="none">
                <a:solidFill>
                  <a:srgbClr val="7A6E67"/>
                </a:solidFill>
                <a:latin typeface="Open Sans"/>
                <a:ea typeface="Open Sans"/>
                <a:cs typeface="Open Sans"/>
                <a:sym typeface="Open Sans"/>
              </a:defRPr>
            </a:lvl6pPr>
            <a:lvl7pPr marR="0" lvl="6" algn="l" rtl="0">
              <a:spcBef>
                <a:spcPts val="400"/>
              </a:spcBef>
              <a:spcAft>
                <a:spcPts val="0"/>
              </a:spcAft>
              <a:buClr>
                <a:srgbClr val="CE1126"/>
              </a:buClr>
              <a:buSzPts val="1600"/>
              <a:buFont typeface="Times"/>
              <a:buNone/>
              <a:defRPr sz="2000" b="0" i="0" u="none" strike="noStrike" cap="none">
                <a:solidFill>
                  <a:srgbClr val="7A6E67"/>
                </a:solidFill>
                <a:latin typeface="Open Sans"/>
                <a:ea typeface="Open Sans"/>
                <a:cs typeface="Open Sans"/>
                <a:sym typeface="Open Sans"/>
              </a:defRPr>
            </a:lvl7pPr>
            <a:lvl8pPr marR="0" lvl="7" algn="l" rtl="0">
              <a:spcBef>
                <a:spcPts val="400"/>
              </a:spcBef>
              <a:spcAft>
                <a:spcPts val="0"/>
              </a:spcAft>
              <a:buClr>
                <a:srgbClr val="CE1126"/>
              </a:buClr>
              <a:buSzPts val="1600"/>
              <a:buFont typeface="Times"/>
              <a:buNone/>
              <a:defRPr sz="2000" b="0" i="0" u="none" strike="noStrike" cap="none">
                <a:solidFill>
                  <a:srgbClr val="7A6E67"/>
                </a:solidFill>
                <a:latin typeface="Open Sans"/>
                <a:ea typeface="Open Sans"/>
                <a:cs typeface="Open Sans"/>
                <a:sym typeface="Open Sans"/>
              </a:defRPr>
            </a:lvl8pPr>
            <a:lvl9pPr marR="0" lvl="8" algn="l" rtl="0">
              <a:spcBef>
                <a:spcPts val="400"/>
              </a:spcBef>
              <a:spcAft>
                <a:spcPts val="0"/>
              </a:spcAft>
              <a:buClr>
                <a:srgbClr val="CE1126"/>
              </a:buClr>
              <a:buSzPts val="1600"/>
              <a:buFont typeface="Times"/>
              <a:buNone/>
              <a:defRPr sz="2000" b="0" i="0" u="none" strike="noStrike" cap="none">
                <a:solidFill>
                  <a:srgbClr val="7A6E67"/>
                </a:solidFill>
                <a:latin typeface="Open Sans"/>
                <a:ea typeface="Open Sans"/>
                <a:cs typeface="Open Sans"/>
                <a:sym typeface="Open Sans"/>
              </a:defRPr>
            </a:lvl9pPr>
          </a:lstStyle>
          <a:p>
            <a:endParaRPr/>
          </a:p>
        </p:txBody>
      </p:sp>
      <p:sp>
        <p:nvSpPr>
          <p:cNvPr id="65" name="Google Shape;65;p3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800"/>
              <a:buNone/>
              <a:defRPr sz="1000"/>
            </a:lvl3pPr>
            <a:lvl4pPr marL="1828800" lvl="3" indent="-228600" algn="l">
              <a:spcBef>
                <a:spcPts val="180"/>
              </a:spcBef>
              <a:spcAft>
                <a:spcPts val="0"/>
              </a:spcAft>
              <a:buSzPts val="72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66" name="Google Shape;66;p34"/>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ACA39A"/>
                </a:solidFill>
                <a:latin typeface="Times"/>
                <a:ea typeface="Times"/>
                <a:cs typeface="Times"/>
                <a:sym typeface="Times"/>
              </a:defRPr>
            </a:lvl1pPr>
            <a:lvl2pPr marL="0" lvl="1" indent="0" algn="r">
              <a:spcBef>
                <a:spcPts val="0"/>
              </a:spcBef>
              <a:spcAft>
                <a:spcPts val="0"/>
              </a:spcAft>
              <a:buNone/>
              <a:defRPr sz="1200">
                <a:solidFill>
                  <a:srgbClr val="ACA39A"/>
                </a:solidFill>
                <a:latin typeface="Times"/>
                <a:ea typeface="Times"/>
                <a:cs typeface="Times"/>
                <a:sym typeface="Times"/>
              </a:defRPr>
            </a:lvl2pPr>
            <a:lvl3pPr marL="0" lvl="2" indent="0" algn="r">
              <a:spcBef>
                <a:spcPts val="0"/>
              </a:spcBef>
              <a:spcAft>
                <a:spcPts val="0"/>
              </a:spcAft>
              <a:buNone/>
              <a:defRPr sz="1200">
                <a:solidFill>
                  <a:srgbClr val="ACA39A"/>
                </a:solidFill>
                <a:latin typeface="Times"/>
                <a:ea typeface="Times"/>
                <a:cs typeface="Times"/>
                <a:sym typeface="Times"/>
              </a:defRPr>
            </a:lvl3pPr>
            <a:lvl4pPr marL="0" lvl="3" indent="0" algn="r">
              <a:spcBef>
                <a:spcPts val="0"/>
              </a:spcBef>
              <a:spcAft>
                <a:spcPts val="0"/>
              </a:spcAft>
              <a:buNone/>
              <a:defRPr sz="1200">
                <a:solidFill>
                  <a:srgbClr val="ACA39A"/>
                </a:solidFill>
                <a:latin typeface="Times"/>
                <a:ea typeface="Times"/>
                <a:cs typeface="Times"/>
                <a:sym typeface="Times"/>
              </a:defRPr>
            </a:lvl4pPr>
            <a:lvl5pPr marL="0" lvl="4" indent="0" algn="r">
              <a:spcBef>
                <a:spcPts val="0"/>
              </a:spcBef>
              <a:spcAft>
                <a:spcPts val="0"/>
              </a:spcAft>
              <a:buNone/>
              <a:defRPr sz="1200">
                <a:solidFill>
                  <a:srgbClr val="ACA39A"/>
                </a:solidFill>
                <a:latin typeface="Times"/>
                <a:ea typeface="Times"/>
                <a:cs typeface="Times"/>
                <a:sym typeface="Times"/>
              </a:defRPr>
            </a:lvl5pPr>
            <a:lvl6pPr marL="0" lvl="5" indent="0" algn="r">
              <a:spcBef>
                <a:spcPts val="0"/>
              </a:spcBef>
              <a:spcAft>
                <a:spcPts val="0"/>
              </a:spcAft>
              <a:buNone/>
              <a:defRPr sz="1200">
                <a:solidFill>
                  <a:srgbClr val="ACA39A"/>
                </a:solidFill>
                <a:latin typeface="Times"/>
                <a:ea typeface="Times"/>
                <a:cs typeface="Times"/>
                <a:sym typeface="Times"/>
              </a:defRPr>
            </a:lvl6pPr>
            <a:lvl7pPr marL="0" lvl="6" indent="0" algn="r">
              <a:spcBef>
                <a:spcPts val="0"/>
              </a:spcBef>
              <a:spcAft>
                <a:spcPts val="0"/>
              </a:spcAft>
              <a:buNone/>
              <a:defRPr sz="1200">
                <a:solidFill>
                  <a:srgbClr val="ACA39A"/>
                </a:solidFill>
                <a:latin typeface="Times"/>
                <a:ea typeface="Times"/>
                <a:cs typeface="Times"/>
                <a:sym typeface="Times"/>
              </a:defRPr>
            </a:lvl7pPr>
            <a:lvl8pPr marL="0" lvl="7" indent="0" algn="r">
              <a:spcBef>
                <a:spcPts val="0"/>
              </a:spcBef>
              <a:spcAft>
                <a:spcPts val="0"/>
              </a:spcAft>
              <a:buNone/>
              <a:defRPr sz="1200">
                <a:solidFill>
                  <a:srgbClr val="ACA39A"/>
                </a:solidFill>
                <a:latin typeface="Times"/>
                <a:ea typeface="Times"/>
                <a:cs typeface="Times"/>
                <a:sym typeface="Times"/>
              </a:defRPr>
            </a:lvl8pPr>
            <a:lvl9pPr marL="0" lvl="8" indent="0" algn="r">
              <a:spcBef>
                <a:spcPts val="0"/>
              </a:spcBef>
              <a:spcAft>
                <a:spcPts val="0"/>
              </a:spcAft>
              <a:buNone/>
              <a:defRPr sz="1200">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34"/>
          <p:cNvSpPr txBox="1">
            <a:spLocks noGrp="1"/>
          </p:cNvSpPr>
          <p:nvPr>
            <p:ph type="body" idx="3"/>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lvl1pPr marL="457200" lvl="0" indent="-228600" algn="r">
              <a:spcBef>
                <a:spcPts val="320"/>
              </a:spcBef>
              <a:spcAft>
                <a:spcPts val="0"/>
              </a:spcAft>
              <a:buSzPts val="1280"/>
              <a:buNone/>
              <a:defRPr sz="1600" b="1" i="0">
                <a:solidFill>
                  <a:schemeClr val="lt1"/>
                </a:solidFill>
                <a:latin typeface="Open Sans"/>
                <a:ea typeface="Open Sans"/>
                <a:cs typeface="Open Sans"/>
                <a:sym typeface="Open Sans"/>
              </a:defRPr>
            </a:lvl1pPr>
            <a:lvl2pPr marL="914400" lvl="1" indent="-320040" algn="l">
              <a:spcBef>
                <a:spcPts val="360"/>
              </a:spcBef>
              <a:spcAft>
                <a:spcPts val="0"/>
              </a:spcAft>
              <a:buSzPts val="1440"/>
              <a:buChar char="•"/>
              <a:defRPr/>
            </a:lvl2pPr>
            <a:lvl3pPr marL="1371600" lvl="2" indent="-320039" algn="l">
              <a:spcBef>
                <a:spcPts val="360"/>
              </a:spcBef>
              <a:spcAft>
                <a:spcPts val="0"/>
              </a:spcAft>
              <a:buSzPts val="1440"/>
              <a:buChar char="•"/>
              <a:defRPr/>
            </a:lvl3pPr>
            <a:lvl4pPr marL="1828800" lvl="3" indent="-320039" algn="l">
              <a:spcBef>
                <a:spcPts val="360"/>
              </a:spcBef>
              <a:spcAft>
                <a:spcPts val="0"/>
              </a:spcAft>
              <a:buSzPts val="144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0" y="4572000"/>
            <a:ext cx="9144000" cy="571500"/>
          </a:xfrm>
          <a:prstGeom prst="rect">
            <a:avLst/>
          </a:prstGeom>
          <a:solidFill>
            <a:srgbClr val="C810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1" name="Google Shape;11;p25"/>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500" b="0" i="0" u="none" strike="noStrike" cap="none">
                <a:solidFill>
                  <a:srgbClr val="C8102E"/>
                </a:solidFill>
                <a:latin typeface="Open Sans"/>
                <a:ea typeface="Open Sans"/>
                <a:cs typeface="Open Sans"/>
                <a:sym typeface="Open Sans"/>
              </a:defRPr>
            </a:lvl1pPr>
            <a:lvl2pPr marR="0" lvl="1"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2pPr>
            <a:lvl3pPr marR="0" lvl="2"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3pPr>
            <a:lvl4pPr marR="0" lvl="3"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4pPr>
            <a:lvl5pPr marR="0" lvl="4"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5pPr>
            <a:lvl6pPr marR="0" lvl="5"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6pPr>
            <a:lvl7pPr marR="0" lvl="6"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7pPr>
            <a:lvl8pPr marR="0" lvl="7"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8pPr>
            <a:lvl9pPr marR="0" lvl="8" algn="l" rtl="0">
              <a:spcBef>
                <a:spcPts val="0"/>
              </a:spcBef>
              <a:spcAft>
                <a:spcPts val="0"/>
              </a:spcAft>
              <a:buSzPts val="1400"/>
              <a:buNone/>
              <a:defRPr sz="3500" b="0" i="0" u="none" strike="noStrike" cap="none">
                <a:solidFill>
                  <a:srgbClr val="CE1126"/>
                </a:solidFill>
                <a:latin typeface="Open Sans"/>
                <a:ea typeface="Open Sans"/>
                <a:cs typeface="Open Sans"/>
                <a:sym typeface="Open Sans"/>
              </a:defRPr>
            </a:lvl9pPr>
          </a:lstStyle>
          <a:p>
            <a:endParaRPr/>
          </a:p>
        </p:txBody>
      </p:sp>
      <p:sp>
        <p:nvSpPr>
          <p:cNvPr id="12" name="Google Shape;12;p25"/>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lvl1pPr marL="457200" marR="0" lvl="0" indent="-360680" algn="l" rtl="0">
              <a:spcBef>
                <a:spcPts val="520"/>
              </a:spcBef>
              <a:spcAft>
                <a:spcPts val="0"/>
              </a:spcAft>
              <a:buClr>
                <a:srgbClr val="CE1126"/>
              </a:buClr>
              <a:buSzPts val="2080"/>
              <a:buFont typeface="Times"/>
              <a:buChar char="•"/>
              <a:defRPr sz="2600" b="0" i="0" u="none" strike="noStrike" cap="none">
                <a:solidFill>
                  <a:srgbClr val="6E6259"/>
                </a:solidFill>
                <a:latin typeface="Open Sans"/>
                <a:ea typeface="Open Sans"/>
                <a:cs typeface="Open Sans"/>
                <a:sym typeface="Open Sans"/>
              </a:defRPr>
            </a:lvl1pPr>
            <a:lvl2pPr marL="914400" marR="0" lvl="1" indent="-360680" algn="l" rtl="0">
              <a:spcBef>
                <a:spcPts val="520"/>
              </a:spcBef>
              <a:spcAft>
                <a:spcPts val="0"/>
              </a:spcAft>
              <a:buClr>
                <a:srgbClr val="CE1126"/>
              </a:buClr>
              <a:buSzPts val="2080"/>
              <a:buFont typeface="Times"/>
              <a:buChar char="•"/>
              <a:defRPr sz="2600" b="0" i="0" u="none" strike="noStrike" cap="none">
                <a:solidFill>
                  <a:srgbClr val="6E6259"/>
                </a:solidFill>
                <a:latin typeface="Open Sans"/>
                <a:ea typeface="Open Sans"/>
                <a:cs typeface="Open Sans"/>
                <a:sym typeface="Open Sans"/>
              </a:defRPr>
            </a:lvl2pPr>
            <a:lvl3pPr marL="1371600" marR="0" lvl="2" indent="-360680" algn="l" rtl="0">
              <a:spcBef>
                <a:spcPts val="520"/>
              </a:spcBef>
              <a:spcAft>
                <a:spcPts val="0"/>
              </a:spcAft>
              <a:buClr>
                <a:srgbClr val="CE1126"/>
              </a:buClr>
              <a:buSzPts val="2080"/>
              <a:buFont typeface="Times"/>
              <a:buChar char="•"/>
              <a:defRPr sz="2600" b="0" i="0" u="none" strike="noStrike" cap="none">
                <a:solidFill>
                  <a:srgbClr val="6E6259"/>
                </a:solidFill>
                <a:latin typeface="Open Sans"/>
                <a:ea typeface="Open Sans"/>
                <a:cs typeface="Open Sans"/>
                <a:sym typeface="Open Sans"/>
              </a:defRPr>
            </a:lvl3pPr>
            <a:lvl4pPr marL="1828800" marR="0" lvl="3" indent="-360680" algn="l" rtl="0">
              <a:spcBef>
                <a:spcPts val="520"/>
              </a:spcBef>
              <a:spcAft>
                <a:spcPts val="0"/>
              </a:spcAft>
              <a:buClr>
                <a:srgbClr val="CE1126"/>
              </a:buClr>
              <a:buSzPts val="2080"/>
              <a:buFont typeface="Times"/>
              <a:buChar char="•"/>
              <a:defRPr sz="2600" b="0" i="0" u="none" strike="noStrike" cap="none">
                <a:solidFill>
                  <a:srgbClr val="6E6259"/>
                </a:solidFill>
                <a:latin typeface="Open Sans"/>
                <a:ea typeface="Open Sans"/>
                <a:cs typeface="Open Sans"/>
                <a:sym typeface="Open Sans"/>
              </a:defRPr>
            </a:lvl4pPr>
            <a:lvl5pPr marL="2286000" marR="0" lvl="4" indent="-360679" algn="l" rtl="0">
              <a:spcBef>
                <a:spcPts val="520"/>
              </a:spcBef>
              <a:spcAft>
                <a:spcPts val="0"/>
              </a:spcAft>
              <a:buClr>
                <a:srgbClr val="CE1126"/>
              </a:buClr>
              <a:buSzPts val="2080"/>
              <a:buFont typeface="Times"/>
              <a:buChar char="•"/>
              <a:defRPr sz="2600" b="0" i="0" u="none" strike="noStrike" cap="none">
                <a:solidFill>
                  <a:srgbClr val="6E6259"/>
                </a:solidFill>
                <a:latin typeface="Open Sans"/>
                <a:ea typeface="Open Sans"/>
                <a:cs typeface="Open Sans"/>
                <a:sym typeface="Open Sans"/>
              </a:defRPr>
            </a:lvl5pPr>
            <a:lvl6pPr marL="2743200" marR="0" lvl="5" indent="-360679" algn="l" rtl="0">
              <a:spcBef>
                <a:spcPts val="520"/>
              </a:spcBef>
              <a:spcAft>
                <a:spcPts val="0"/>
              </a:spcAft>
              <a:buClr>
                <a:srgbClr val="CE1126"/>
              </a:buClr>
              <a:buSzPts val="2080"/>
              <a:buFont typeface="Times"/>
              <a:buChar char="•"/>
              <a:defRPr sz="2600" b="0" i="0" u="none" strike="noStrike" cap="none">
                <a:solidFill>
                  <a:srgbClr val="7A6E67"/>
                </a:solidFill>
                <a:latin typeface="Open Sans"/>
                <a:ea typeface="Open Sans"/>
                <a:cs typeface="Open Sans"/>
                <a:sym typeface="Open Sans"/>
              </a:defRPr>
            </a:lvl6pPr>
            <a:lvl7pPr marL="3200400" marR="0" lvl="6" indent="-360679" algn="l" rtl="0">
              <a:spcBef>
                <a:spcPts val="520"/>
              </a:spcBef>
              <a:spcAft>
                <a:spcPts val="0"/>
              </a:spcAft>
              <a:buClr>
                <a:srgbClr val="CE1126"/>
              </a:buClr>
              <a:buSzPts val="2080"/>
              <a:buFont typeface="Times"/>
              <a:buChar char="•"/>
              <a:defRPr sz="2600" b="0" i="0" u="none" strike="noStrike" cap="none">
                <a:solidFill>
                  <a:srgbClr val="7A6E67"/>
                </a:solidFill>
                <a:latin typeface="Open Sans"/>
                <a:ea typeface="Open Sans"/>
                <a:cs typeface="Open Sans"/>
                <a:sym typeface="Open Sans"/>
              </a:defRPr>
            </a:lvl7pPr>
            <a:lvl8pPr marL="3657600" marR="0" lvl="7" indent="-360679" algn="l" rtl="0">
              <a:spcBef>
                <a:spcPts val="520"/>
              </a:spcBef>
              <a:spcAft>
                <a:spcPts val="0"/>
              </a:spcAft>
              <a:buClr>
                <a:srgbClr val="CE1126"/>
              </a:buClr>
              <a:buSzPts val="2080"/>
              <a:buFont typeface="Times"/>
              <a:buChar char="•"/>
              <a:defRPr sz="2600" b="0" i="0" u="none" strike="noStrike" cap="none">
                <a:solidFill>
                  <a:srgbClr val="7A6E67"/>
                </a:solidFill>
                <a:latin typeface="Open Sans"/>
                <a:ea typeface="Open Sans"/>
                <a:cs typeface="Open Sans"/>
                <a:sym typeface="Open Sans"/>
              </a:defRPr>
            </a:lvl8pPr>
            <a:lvl9pPr marL="4114800" marR="0" lvl="8" indent="-360679" algn="l" rtl="0">
              <a:spcBef>
                <a:spcPts val="520"/>
              </a:spcBef>
              <a:spcAft>
                <a:spcPts val="0"/>
              </a:spcAft>
              <a:buClr>
                <a:srgbClr val="CE1126"/>
              </a:buClr>
              <a:buSzPts val="2080"/>
              <a:buFont typeface="Times"/>
              <a:buChar char="•"/>
              <a:defRPr sz="2600" b="0" i="0" u="none" strike="noStrike" cap="none">
                <a:solidFill>
                  <a:srgbClr val="7A6E67"/>
                </a:solidFill>
                <a:latin typeface="Open Sans"/>
                <a:ea typeface="Open Sans"/>
                <a:cs typeface="Open Sans"/>
                <a:sym typeface="Open Sans"/>
              </a:defRPr>
            </a:lvl9pPr>
          </a:lstStyle>
          <a:p>
            <a:endParaRPr/>
          </a:p>
        </p:txBody>
      </p:sp>
      <p:sp>
        <p:nvSpPr>
          <p:cNvPr id="13" name="Google Shape;13;p25"/>
          <p:cNvSpPr txBox="1"/>
          <p:nvPr/>
        </p:nvSpPr>
        <p:spPr>
          <a:xfrm>
            <a:off x="212725" y="2616994"/>
            <a:ext cx="1846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Times"/>
              <a:ea typeface="Times"/>
              <a:cs typeface="Times"/>
              <a:sym typeface="Times"/>
            </a:endParaRPr>
          </a:p>
        </p:txBody>
      </p:sp>
      <p:sp>
        <p:nvSpPr>
          <p:cNvPr id="14" name="Google Shape;14;p25"/>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u="none">
                <a:solidFill>
                  <a:srgbClr val="ACA39A"/>
                </a:solidFill>
                <a:latin typeface="Times"/>
                <a:ea typeface="Times"/>
                <a:cs typeface="Times"/>
                <a:sym typeface="Times"/>
              </a:defRPr>
            </a:lvl1pPr>
            <a:lvl2pPr marL="0" marR="0" lvl="1" indent="0" algn="r" rtl="0">
              <a:spcBef>
                <a:spcPts val="0"/>
              </a:spcBef>
              <a:spcAft>
                <a:spcPts val="0"/>
              </a:spcAft>
              <a:buNone/>
              <a:defRPr sz="1200" b="0" u="none">
                <a:solidFill>
                  <a:srgbClr val="ACA39A"/>
                </a:solidFill>
                <a:latin typeface="Times"/>
                <a:ea typeface="Times"/>
                <a:cs typeface="Times"/>
                <a:sym typeface="Times"/>
              </a:defRPr>
            </a:lvl2pPr>
            <a:lvl3pPr marL="0" marR="0" lvl="2" indent="0" algn="r" rtl="0">
              <a:spcBef>
                <a:spcPts val="0"/>
              </a:spcBef>
              <a:spcAft>
                <a:spcPts val="0"/>
              </a:spcAft>
              <a:buNone/>
              <a:defRPr sz="1200" b="0" u="none">
                <a:solidFill>
                  <a:srgbClr val="ACA39A"/>
                </a:solidFill>
                <a:latin typeface="Times"/>
                <a:ea typeface="Times"/>
                <a:cs typeface="Times"/>
                <a:sym typeface="Times"/>
              </a:defRPr>
            </a:lvl3pPr>
            <a:lvl4pPr marL="0" marR="0" lvl="3" indent="0" algn="r" rtl="0">
              <a:spcBef>
                <a:spcPts val="0"/>
              </a:spcBef>
              <a:spcAft>
                <a:spcPts val="0"/>
              </a:spcAft>
              <a:buNone/>
              <a:defRPr sz="1200" b="0" u="none">
                <a:solidFill>
                  <a:srgbClr val="ACA39A"/>
                </a:solidFill>
                <a:latin typeface="Times"/>
                <a:ea typeface="Times"/>
                <a:cs typeface="Times"/>
                <a:sym typeface="Times"/>
              </a:defRPr>
            </a:lvl4pPr>
            <a:lvl5pPr marL="0" marR="0" lvl="4" indent="0" algn="r" rtl="0">
              <a:spcBef>
                <a:spcPts val="0"/>
              </a:spcBef>
              <a:spcAft>
                <a:spcPts val="0"/>
              </a:spcAft>
              <a:buNone/>
              <a:defRPr sz="1200" b="0" u="none">
                <a:solidFill>
                  <a:srgbClr val="ACA39A"/>
                </a:solidFill>
                <a:latin typeface="Times"/>
                <a:ea typeface="Times"/>
                <a:cs typeface="Times"/>
                <a:sym typeface="Times"/>
              </a:defRPr>
            </a:lvl5pPr>
            <a:lvl6pPr marL="0" marR="0" lvl="5" indent="0" algn="r" rtl="0">
              <a:spcBef>
                <a:spcPts val="0"/>
              </a:spcBef>
              <a:spcAft>
                <a:spcPts val="0"/>
              </a:spcAft>
              <a:buNone/>
              <a:defRPr sz="1200" b="0" u="none">
                <a:solidFill>
                  <a:srgbClr val="ACA39A"/>
                </a:solidFill>
                <a:latin typeface="Times"/>
                <a:ea typeface="Times"/>
                <a:cs typeface="Times"/>
                <a:sym typeface="Times"/>
              </a:defRPr>
            </a:lvl6pPr>
            <a:lvl7pPr marL="0" marR="0" lvl="6" indent="0" algn="r" rtl="0">
              <a:spcBef>
                <a:spcPts val="0"/>
              </a:spcBef>
              <a:spcAft>
                <a:spcPts val="0"/>
              </a:spcAft>
              <a:buNone/>
              <a:defRPr sz="1200" b="0" u="none">
                <a:solidFill>
                  <a:srgbClr val="ACA39A"/>
                </a:solidFill>
                <a:latin typeface="Times"/>
                <a:ea typeface="Times"/>
                <a:cs typeface="Times"/>
                <a:sym typeface="Times"/>
              </a:defRPr>
            </a:lvl7pPr>
            <a:lvl8pPr marL="0" marR="0" lvl="7" indent="0" algn="r" rtl="0">
              <a:spcBef>
                <a:spcPts val="0"/>
              </a:spcBef>
              <a:spcAft>
                <a:spcPts val="0"/>
              </a:spcAft>
              <a:buNone/>
              <a:defRPr sz="1200" b="0" u="none">
                <a:solidFill>
                  <a:srgbClr val="ACA39A"/>
                </a:solidFill>
                <a:latin typeface="Times"/>
                <a:ea typeface="Times"/>
                <a:cs typeface="Times"/>
                <a:sym typeface="Times"/>
              </a:defRPr>
            </a:lvl8pPr>
            <a:lvl9pPr marL="0" marR="0" lvl="8" indent="0" algn="r" rtl="0">
              <a:spcBef>
                <a:spcPts val="0"/>
              </a:spcBef>
              <a:spcAft>
                <a:spcPts val="0"/>
              </a:spcAft>
              <a:buNone/>
              <a:defRPr sz="1200" b="0" u="none">
                <a:solidFill>
                  <a:srgbClr val="ACA39A"/>
                </a:solidFill>
                <a:latin typeface="Times"/>
                <a:ea typeface="Times"/>
                <a:cs typeface="Times"/>
                <a:sym typeface="Times"/>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5" descr="ISU LEFT white.eps"/>
          <p:cNvPicPr preferRelativeResize="0"/>
          <p:nvPr/>
        </p:nvPicPr>
        <p:blipFill rotWithShape="1">
          <a:blip r:embed="rId13">
            <a:alphaModFix/>
          </a:blip>
          <a:srcRect b="38234"/>
          <a:stretch/>
        </p:blipFill>
        <p:spPr>
          <a:xfrm>
            <a:off x="533400" y="4774446"/>
            <a:ext cx="2396490" cy="197359"/>
          </a:xfrm>
          <a:prstGeom prst="rect">
            <a:avLst/>
          </a:prstGeom>
          <a:noFill/>
          <a:ln>
            <a:noFill/>
          </a:ln>
        </p:spPr>
      </p:pic>
      <p:sp>
        <p:nvSpPr>
          <p:cNvPr id="16" name="Google Shape;16;p25"/>
          <p:cNvSpPr txBox="1">
            <a:spLocks noGrp="1"/>
          </p:cNvSpPr>
          <p:nvPr>
            <p:ph type="ftr" idx="11"/>
          </p:nvPr>
        </p:nvSpPr>
        <p:spPr>
          <a:xfrm>
            <a:off x="5715000" y="4736325"/>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1" i="0">
                <a:solidFill>
                  <a:schemeClr val="lt1"/>
                </a:solidFill>
                <a:latin typeface="Open Sans"/>
                <a:ea typeface="Open Sans"/>
                <a:cs typeface="Open Sans"/>
                <a:sym typeface="Open Sans"/>
              </a:defRPr>
            </a:lvl1pPr>
            <a:lvl2pPr marR="0" lvl="1" algn="l" rtl="0">
              <a:spcBef>
                <a:spcPts val="0"/>
              </a:spcBef>
              <a:spcAft>
                <a:spcPts val="0"/>
              </a:spcAft>
              <a:buSzPts val="1400"/>
              <a:buNone/>
              <a:defRPr sz="2400" b="0" i="0" u="none" strike="noStrike" cap="none">
                <a:solidFill>
                  <a:schemeClr val="dk1"/>
                </a:solidFill>
                <a:latin typeface="Times"/>
                <a:ea typeface="Times"/>
                <a:cs typeface="Times"/>
                <a:sym typeface="Times"/>
              </a:defRPr>
            </a:lvl2pPr>
            <a:lvl3pPr marR="0" lvl="2" algn="l" rtl="0">
              <a:spcBef>
                <a:spcPts val="0"/>
              </a:spcBef>
              <a:spcAft>
                <a:spcPts val="0"/>
              </a:spcAft>
              <a:buSzPts val="1400"/>
              <a:buNone/>
              <a:defRPr sz="2400" b="0" i="0" u="none" strike="noStrike" cap="none">
                <a:solidFill>
                  <a:schemeClr val="dk1"/>
                </a:solidFill>
                <a:latin typeface="Times"/>
                <a:ea typeface="Times"/>
                <a:cs typeface="Times"/>
                <a:sym typeface="Times"/>
              </a:defRPr>
            </a:lvl3pPr>
            <a:lvl4pPr marR="0" lvl="3" algn="l" rtl="0">
              <a:spcBef>
                <a:spcPts val="0"/>
              </a:spcBef>
              <a:spcAft>
                <a:spcPts val="0"/>
              </a:spcAft>
              <a:buSzPts val="1400"/>
              <a:buNone/>
              <a:defRPr sz="2400" b="0" i="0" u="none" strike="noStrike" cap="none">
                <a:solidFill>
                  <a:schemeClr val="dk1"/>
                </a:solidFill>
                <a:latin typeface="Times"/>
                <a:ea typeface="Times"/>
                <a:cs typeface="Times"/>
                <a:sym typeface="Times"/>
              </a:defRPr>
            </a:lvl4pPr>
            <a:lvl5pPr marR="0" lvl="4" algn="l" rtl="0">
              <a:spcBef>
                <a:spcPts val="0"/>
              </a:spcBef>
              <a:spcAft>
                <a:spcPts val="0"/>
              </a:spcAft>
              <a:buSzPts val="1400"/>
              <a:buNone/>
              <a:defRPr sz="2400" b="0" i="0" u="none" strike="noStrike" cap="none">
                <a:solidFill>
                  <a:schemeClr val="dk1"/>
                </a:solidFill>
                <a:latin typeface="Times"/>
                <a:ea typeface="Times"/>
                <a:cs typeface="Times"/>
                <a:sym typeface="Times"/>
              </a:defRPr>
            </a:lvl5pPr>
            <a:lvl6pPr marR="0" lvl="5" algn="l" rtl="0">
              <a:spcBef>
                <a:spcPts val="0"/>
              </a:spcBef>
              <a:spcAft>
                <a:spcPts val="0"/>
              </a:spcAft>
              <a:buSzPts val="1400"/>
              <a:buNone/>
              <a:defRPr sz="2400" b="0" i="0" u="none" strike="noStrike" cap="none">
                <a:solidFill>
                  <a:schemeClr val="dk1"/>
                </a:solidFill>
                <a:latin typeface="Times"/>
                <a:ea typeface="Times"/>
                <a:cs typeface="Times"/>
                <a:sym typeface="Times"/>
              </a:defRPr>
            </a:lvl6pPr>
            <a:lvl7pPr marR="0" lvl="6" algn="l" rtl="0">
              <a:spcBef>
                <a:spcPts val="0"/>
              </a:spcBef>
              <a:spcAft>
                <a:spcPts val="0"/>
              </a:spcAft>
              <a:buSzPts val="1400"/>
              <a:buNone/>
              <a:defRPr sz="2400" b="0" i="0" u="none" strike="noStrike" cap="none">
                <a:solidFill>
                  <a:schemeClr val="dk1"/>
                </a:solidFill>
                <a:latin typeface="Times"/>
                <a:ea typeface="Times"/>
                <a:cs typeface="Times"/>
                <a:sym typeface="Times"/>
              </a:defRPr>
            </a:lvl7pPr>
            <a:lvl8pPr marR="0" lvl="7" algn="l" rtl="0">
              <a:spcBef>
                <a:spcPts val="0"/>
              </a:spcBef>
              <a:spcAft>
                <a:spcPts val="0"/>
              </a:spcAft>
              <a:buSzPts val="1400"/>
              <a:buNone/>
              <a:defRPr sz="2400" b="0" i="0" u="none" strike="noStrike" cap="none">
                <a:solidFill>
                  <a:schemeClr val="dk1"/>
                </a:solidFill>
                <a:latin typeface="Times"/>
                <a:ea typeface="Times"/>
                <a:cs typeface="Times"/>
                <a:sym typeface="Times"/>
              </a:defRPr>
            </a:lvl8pPr>
            <a:lvl9pPr marR="0" lvl="8" algn="l" rtl="0">
              <a:spcBef>
                <a:spcPts val="0"/>
              </a:spcBef>
              <a:spcAft>
                <a:spcPts val="0"/>
              </a:spcAft>
              <a:buSzPts val="1400"/>
              <a:buNone/>
              <a:defRPr sz="2400" b="0" i="0" u="none" strike="noStrike" cap="none">
                <a:solidFill>
                  <a:schemeClr val="dk1"/>
                </a:solidFill>
                <a:latin typeface="Times"/>
                <a:ea typeface="Times"/>
                <a:cs typeface="Times"/>
                <a:sym typeface="Time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ctrTitle"/>
          </p:nvPr>
        </p:nvSpPr>
        <p:spPr>
          <a:xfrm>
            <a:off x="533400" y="1885950"/>
            <a:ext cx="6629400" cy="800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E</a:t>
            </a:r>
            <a:r>
              <a:rPr lang="en-US" sz="4000"/>
              <a:t>X</a:t>
            </a:r>
            <a:r>
              <a:rPr lang="en-US"/>
              <a:t>PLODE</a:t>
            </a:r>
            <a:endParaRPr/>
          </a:p>
        </p:txBody>
      </p:sp>
      <p:sp>
        <p:nvSpPr>
          <p:cNvPr id="83" name="Google Shape;83;p1"/>
          <p:cNvSpPr txBox="1">
            <a:spLocks noGrp="1"/>
          </p:cNvSpPr>
          <p:nvPr>
            <p:ph type="subTitle" idx="1"/>
          </p:nvPr>
        </p:nvSpPr>
        <p:spPr>
          <a:xfrm>
            <a:off x="533400" y="2686050"/>
            <a:ext cx="6248400" cy="1314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920"/>
              <a:buFont typeface="Times"/>
              <a:buNone/>
            </a:pPr>
            <a:r>
              <a:rPr lang="en-US"/>
              <a:t>A Lightweight, General System for Finding Serious Storage System Errors</a:t>
            </a:r>
            <a:endParaRPr/>
          </a:p>
        </p:txBody>
      </p:sp>
      <p:sp>
        <p:nvSpPr>
          <p:cNvPr id="84" name="Google Shape;84;p1"/>
          <p:cNvSpPr txBox="1">
            <a:spLocks noGrp="1"/>
          </p:cNvSpPr>
          <p:nvPr>
            <p:ph type="body" idx="2"/>
          </p:nvPr>
        </p:nvSpPr>
        <p:spPr>
          <a:xfrm>
            <a:off x="468313" y="971550"/>
            <a:ext cx="36576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80"/>
              <a:buNone/>
            </a:pPr>
            <a:r>
              <a:rPr lang="en-US"/>
              <a:t>EXPLODE (OSDI 06’)</a:t>
            </a:r>
            <a:endParaRPr/>
          </a:p>
        </p:txBody>
      </p:sp>
      <p:pic>
        <p:nvPicPr>
          <p:cNvPr id="85" name="Google Shape;85;p1"/>
          <p:cNvPicPr preferRelativeResize="0"/>
          <p:nvPr/>
        </p:nvPicPr>
        <p:blipFill>
          <a:blip r:embed="rId3">
            <a:alphaModFix/>
          </a:blip>
          <a:stretch>
            <a:fillRect/>
          </a:stretch>
        </p:blipFill>
        <p:spPr>
          <a:xfrm>
            <a:off x="6731825" y="3077175"/>
            <a:ext cx="2352053" cy="20102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a:t>
            </a:r>
            <a:endParaRPr/>
          </a:p>
        </p:txBody>
      </p:sp>
      <p:sp>
        <p:nvSpPr>
          <p:cNvPr id="159" name="Google Shape;159;p10"/>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8102E"/>
              </a:buClr>
              <a:buSzPts val="2080"/>
              <a:buChar char="•"/>
            </a:pPr>
            <a:r>
              <a:rPr lang="en-US"/>
              <a:t>Why is this helpful?</a:t>
            </a:r>
            <a:endParaRPr/>
          </a:p>
          <a:p>
            <a:pPr marL="742950" lvl="1" indent="-285750" algn="l" rtl="0">
              <a:spcBef>
                <a:spcPts val="520"/>
              </a:spcBef>
              <a:spcAft>
                <a:spcPts val="0"/>
              </a:spcAft>
              <a:buSzPts val="2080"/>
              <a:buChar char="•"/>
            </a:pPr>
            <a:r>
              <a:rPr lang="en-US"/>
              <a:t>Most, if not all, current storage systems already have management and configuration utilities implemented. Checkers can just be mounted and used.</a:t>
            </a:r>
            <a:endParaRPr/>
          </a:p>
        </p:txBody>
      </p:sp>
      <p:sp>
        <p:nvSpPr>
          <p:cNvPr id="160" name="Google Shape;160;p10"/>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61" name="Google Shape;161;p10"/>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Principles of EXPLODE</a:t>
            </a:r>
            <a:endParaRPr/>
          </a:p>
        </p:txBody>
      </p:sp>
      <p:sp>
        <p:nvSpPr>
          <p:cNvPr id="167" name="Google Shape;167;p11"/>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80"/>
              <a:buNone/>
            </a:pPr>
            <a:endParaRPr/>
          </a:p>
          <a:p>
            <a:pPr marL="0" lvl="0" indent="0" algn="l" rtl="0">
              <a:spcBef>
                <a:spcPts val="520"/>
              </a:spcBef>
              <a:spcAft>
                <a:spcPts val="0"/>
              </a:spcAft>
              <a:buSzPts val="2080"/>
              <a:buNone/>
            </a:pPr>
            <a:endParaRPr/>
          </a:p>
          <a:p>
            <a:pPr marL="0" lvl="0" indent="0" algn="l" rtl="0">
              <a:spcBef>
                <a:spcPts val="520"/>
              </a:spcBef>
              <a:spcAft>
                <a:spcPts val="0"/>
              </a:spcAft>
              <a:buSzPts val="2080"/>
              <a:buNone/>
            </a:pPr>
            <a:r>
              <a:rPr lang="en-US"/>
              <a:t>EXPLODE runs on four principles</a:t>
            </a:r>
            <a:endParaRPr/>
          </a:p>
        </p:txBody>
      </p:sp>
      <p:sp>
        <p:nvSpPr>
          <p:cNvPr id="168" name="Google Shape;168;p11"/>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69" name="Google Shape;169;p11"/>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Principles of EXPLODE</a:t>
            </a:r>
            <a:endParaRPr/>
          </a:p>
        </p:txBody>
      </p:sp>
      <p:sp>
        <p:nvSpPr>
          <p:cNvPr id="175" name="Google Shape;175;p12"/>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8102E"/>
              </a:buClr>
              <a:buSzPts val="2080"/>
              <a:buChar char="•"/>
            </a:pPr>
            <a:r>
              <a:rPr lang="en-US"/>
              <a:t>Explore all choices</a:t>
            </a:r>
            <a:endParaRPr/>
          </a:p>
          <a:p>
            <a:pPr marL="742950" lvl="1" indent="-285750" algn="l" rtl="0">
              <a:spcBef>
                <a:spcPts val="520"/>
              </a:spcBef>
              <a:spcAft>
                <a:spcPts val="0"/>
              </a:spcAft>
              <a:buSzPts val="2080"/>
              <a:buChar char="•"/>
            </a:pPr>
            <a:r>
              <a:rPr lang="en-US"/>
              <a:t>Do all possible options given that it is legal to do so</a:t>
            </a:r>
            <a:endParaRPr/>
          </a:p>
          <a:p>
            <a:pPr marL="742950" lvl="1" indent="-285750" algn="l" rtl="0">
              <a:spcBef>
                <a:spcPts val="520"/>
              </a:spcBef>
              <a:spcAft>
                <a:spcPts val="0"/>
              </a:spcAft>
              <a:buSzPts val="2080"/>
              <a:buChar char="•"/>
            </a:pPr>
            <a:r>
              <a:rPr lang="en-US"/>
              <a:t>Paper suggests to fork N executions, N being the number of legal operations</a:t>
            </a:r>
            <a:endParaRPr/>
          </a:p>
          <a:p>
            <a:pPr marL="742950" lvl="1" indent="-285750" algn="l" rtl="0">
              <a:spcBef>
                <a:spcPts val="520"/>
              </a:spcBef>
              <a:spcAft>
                <a:spcPts val="0"/>
              </a:spcAft>
              <a:buSzPts val="2080"/>
              <a:buChar char="•"/>
            </a:pPr>
            <a:r>
              <a:rPr lang="en-US"/>
              <a:t>Builds to the next principle:</a:t>
            </a:r>
            <a:endParaRPr/>
          </a:p>
        </p:txBody>
      </p:sp>
      <p:sp>
        <p:nvSpPr>
          <p:cNvPr id="176" name="Google Shape;176;p12"/>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77" name="Google Shape;177;p12"/>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Principles of EXPLODE</a:t>
            </a:r>
            <a:endParaRPr/>
          </a:p>
        </p:txBody>
      </p:sp>
      <p:sp>
        <p:nvSpPr>
          <p:cNvPr id="183" name="Google Shape;183;p13"/>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8102E"/>
              </a:buClr>
              <a:buSzPts val="2080"/>
              <a:buChar char="•"/>
            </a:pPr>
            <a:r>
              <a:rPr lang="en-US"/>
              <a:t>Exhaust States</a:t>
            </a:r>
            <a:endParaRPr/>
          </a:p>
          <a:p>
            <a:pPr marL="742950" lvl="1" indent="-285750" algn="l" rtl="0">
              <a:spcBef>
                <a:spcPts val="520"/>
              </a:spcBef>
              <a:spcAft>
                <a:spcPts val="0"/>
              </a:spcAft>
              <a:buSzPts val="2080"/>
              <a:buChar char="•"/>
            </a:pPr>
            <a:r>
              <a:rPr lang="en-US"/>
              <a:t>Do every possible action within a state (Read: Forked execution) before moving on to the next state</a:t>
            </a:r>
            <a:endParaRPr/>
          </a:p>
          <a:p>
            <a:pPr marL="742950" lvl="1" indent="-285750" algn="l" rtl="0">
              <a:spcBef>
                <a:spcPts val="520"/>
              </a:spcBef>
              <a:spcAft>
                <a:spcPts val="0"/>
              </a:spcAft>
              <a:buSzPts val="2080"/>
              <a:buChar char="•"/>
            </a:pPr>
            <a:r>
              <a:rPr lang="en-US"/>
              <a:t>Finds corner cases in well tested code within the filesystem itself.</a:t>
            </a:r>
            <a:endParaRPr/>
          </a:p>
        </p:txBody>
      </p:sp>
      <p:sp>
        <p:nvSpPr>
          <p:cNvPr id="184" name="Google Shape;184;p13"/>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85" name="Google Shape;185;p13"/>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Principles of EXPLODE</a:t>
            </a:r>
            <a:endParaRPr/>
          </a:p>
        </p:txBody>
      </p:sp>
      <p:sp>
        <p:nvSpPr>
          <p:cNvPr id="191" name="Google Shape;191;p14"/>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8102E"/>
              </a:buClr>
              <a:buSzPts val="2080"/>
              <a:buChar char="•"/>
            </a:pPr>
            <a:r>
              <a:rPr lang="en-US"/>
              <a:t>Touch Nothing</a:t>
            </a:r>
            <a:endParaRPr/>
          </a:p>
          <a:p>
            <a:pPr marL="742950" lvl="1" indent="-285750" algn="l" rtl="0">
              <a:spcBef>
                <a:spcPts val="520"/>
              </a:spcBef>
              <a:spcAft>
                <a:spcPts val="0"/>
              </a:spcAft>
              <a:buSzPts val="2080"/>
              <a:buChar char="•"/>
            </a:pPr>
            <a:r>
              <a:rPr lang="en-US"/>
              <a:t>Does not modify or change any paths of a filesystem.</a:t>
            </a:r>
            <a:endParaRPr/>
          </a:p>
          <a:p>
            <a:pPr marL="742950" lvl="1" indent="-285750" algn="l" rtl="0">
              <a:spcBef>
                <a:spcPts val="520"/>
              </a:spcBef>
              <a:spcAft>
                <a:spcPts val="0"/>
              </a:spcAft>
              <a:buSzPts val="2080"/>
              <a:buChar char="•"/>
            </a:pPr>
            <a:r>
              <a:rPr lang="en-US"/>
              <a:t>Run the system as-is to avoid false positives due to accidentally corrupting on board checker code.</a:t>
            </a:r>
            <a:endParaRPr/>
          </a:p>
        </p:txBody>
      </p:sp>
      <p:sp>
        <p:nvSpPr>
          <p:cNvPr id="192" name="Google Shape;192;p14"/>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193" name="Google Shape;193;p14"/>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Principles of EXPLODE</a:t>
            </a:r>
            <a:endParaRPr/>
          </a:p>
        </p:txBody>
      </p:sp>
      <p:sp>
        <p:nvSpPr>
          <p:cNvPr id="199" name="Google Shape;199;p15"/>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8102E"/>
              </a:buClr>
              <a:buSzPts val="2080"/>
              <a:buChar char="•"/>
            </a:pPr>
            <a:r>
              <a:rPr lang="en-US"/>
              <a:t>Report only True Errors</a:t>
            </a:r>
            <a:endParaRPr/>
          </a:p>
          <a:p>
            <a:pPr marL="742950" lvl="1" indent="-285750" algn="l" rtl="0">
              <a:spcBef>
                <a:spcPts val="520"/>
              </a:spcBef>
              <a:spcAft>
                <a:spcPts val="0"/>
              </a:spcAft>
              <a:buSzPts val="2080"/>
              <a:buChar char="•"/>
            </a:pPr>
            <a:r>
              <a:rPr lang="en-US"/>
              <a:t>Reduce error reporting to only deterministic, replayable traces.</a:t>
            </a:r>
            <a:endParaRPr/>
          </a:p>
          <a:p>
            <a:pPr marL="742950" lvl="1" indent="-285750" algn="l" rtl="0">
              <a:spcBef>
                <a:spcPts val="520"/>
              </a:spcBef>
              <a:spcAft>
                <a:spcPts val="0"/>
              </a:spcAft>
              <a:buSzPts val="2080"/>
              <a:buChar char="•"/>
            </a:pPr>
            <a:r>
              <a:rPr lang="en-US"/>
              <a:t>False positives are very expensive to check. Even deterministic ones take well over a day to diagnose.</a:t>
            </a:r>
            <a:endParaRPr/>
          </a:p>
        </p:txBody>
      </p:sp>
      <p:sp>
        <p:nvSpPr>
          <p:cNvPr id="200" name="Google Shape;200;p15"/>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01" name="Google Shape;201;p15"/>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685800" y="1714500"/>
            <a:ext cx="7772400" cy="8572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How to Check a Storage System:        </a:t>
            </a:r>
            <a:r>
              <a:rPr lang="en-US" i="1"/>
              <a:t>Quick and Dirty Overview</a:t>
            </a:r>
            <a:endParaRPr i="1"/>
          </a:p>
        </p:txBody>
      </p:sp>
      <p:sp>
        <p:nvSpPr>
          <p:cNvPr id="207" name="Google Shape;207;p16"/>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08" name="Google Shape;208;p16"/>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7"/>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i="1"/>
              <a:t>Choose(N)</a:t>
            </a:r>
            <a:endParaRPr i="1"/>
          </a:p>
        </p:txBody>
      </p:sp>
      <p:sp>
        <p:nvSpPr>
          <p:cNvPr id="214" name="Google Shape;214;p17"/>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8102E"/>
              </a:buClr>
              <a:buSzPts val="2080"/>
              <a:buChar char="•"/>
            </a:pPr>
            <a:r>
              <a:rPr lang="en-US"/>
              <a:t>A function, choose(n) is provided.</a:t>
            </a:r>
            <a:endParaRPr/>
          </a:p>
          <a:p>
            <a:pPr marL="342900" lvl="0" indent="-342900" algn="l" rtl="0">
              <a:spcBef>
                <a:spcPts val="520"/>
              </a:spcBef>
              <a:spcAft>
                <a:spcPts val="0"/>
              </a:spcAft>
              <a:buClr>
                <a:srgbClr val="C8102E"/>
              </a:buClr>
              <a:buSzPts val="2080"/>
              <a:buChar char="•"/>
            </a:pPr>
            <a:r>
              <a:rPr lang="en-US"/>
              <a:t>If a program has N possible actions, clients will call choose(n) and it will return values 0, 1 … N-1 from each child. From that, client writes code to perform a unique action based on the return values.</a:t>
            </a:r>
            <a:endParaRPr/>
          </a:p>
          <a:p>
            <a:pPr marL="342900" lvl="0" indent="-342900" algn="l" rtl="0">
              <a:spcBef>
                <a:spcPts val="520"/>
              </a:spcBef>
              <a:spcAft>
                <a:spcPts val="0"/>
              </a:spcAft>
              <a:buClr>
                <a:srgbClr val="C8102E"/>
              </a:buClr>
              <a:buSzPts val="2080"/>
              <a:buChar char="•"/>
            </a:pPr>
            <a:r>
              <a:rPr lang="en-US"/>
              <a:t>kmalloc is a great example of </a:t>
            </a:r>
            <a:r>
              <a:rPr lang="en-US" i="1"/>
              <a:t>choose </a:t>
            </a:r>
            <a:r>
              <a:rPr lang="en-US"/>
              <a:t>in action.</a:t>
            </a:r>
            <a:endParaRPr/>
          </a:p>
        </p:txBody>
      </p:sp>
      <p:sp>
        <p:nvSpPr>
          <p:cNvPr id="215" name="Google Shape;215;p17"/>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16" name="Google Shape;216;p17"/>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i="1"/>
              <a:t>Choose(N)</a:t>
            </a:r>
            <a:endParaRPr i="1"/>
          </a:p>
        </p:txBody>
      </p:sp>
      <p:pic>
        <p:nvPicPr>
          <p:cNvPr id="222" name="Google Shape;222;p18"/>
          <p:cNvPicPr preferRelativeResize="0">
            <a:picLocks noGrp="1"/>
          </p:cNvPicPr>
          <p:nvPr>
            <p:ph type="body" idx="1"/>
          </p:nvPr>
        </p:nvPicPr>
        <p:blipFill rotWithShape="1">
          <a:blip r:embed="rId3">
            <a:alphaModFix/>
          </a:blip>
          <a:srcRect/>
          <a:stretch/>
        </p:blipFill>
        <p:spPr>
          <a:xfrm>
            <a:off x="2615008" y="971550"/>
            <a:ext cx="3456783" cy="990600"/>
          </a:xfrm>
          <a:prstGeom prst="rect">
            <a:avLst/>
          </a:prstGeom>
          <a:noFill/>
          <a:ln>
            <a:noFill/>
          </a:ln>
        </p:spPr>
      </p:pic>
      <p:sp>
        <p:nvSpPr>
          <p:cNvPr id="223" name="Google Shape;223;p18"/>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24" name="Google Shape;224;p18"/>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
        <p:nvSpPr>
          <p:cNvPr id="225" name="Google Shape;225;p18"/>
          <p:cNvSpPr txBox="1"/>
          <p:nvPr/>
        </p:nvSpPr>
        <p:spPr>
          <a:xfrm>
            <a:off x="685800" y="2105977"/>
            <a:ext cx="7772400"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a:solidFill>
                  <a:srgbClr val="595959"/>
                </a:solidFill>
                <a:latin typeface="Open Sans"/>
                <a:ea typeface="Open Sans"/>
                <a:cs typeface="Open Sans"/>
                <a:sym typeface="Open Sans"/>
              </a:rPr>
              <a:t>In this case, choose(2) will explore the different outcomes of kmalloc. In practice, this function rarely returns null. Choose will allow the edge case testing of this function (Does not return or returns NULL).</a:t>
            </a:r>
            <a:endParaRPr sz="2600">
              <a:solidFill>
                <a:srgbClr val="595959"/>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9"/>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Checker</a:t>
            </a:r>
            <a:endParaRPr/>
          </a:p>
        </p:txBody>
      </p:sp>
      <p:sp>
        <p:nvSpPr>
          <p:cNvPr id="232" name="Google Shape;232;p19"/>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80"/>
              <a:buNone/>
            </a:pPr>
            <a:r>
              <a:rPr lang="en-US"/>
              <a:t>Client is expected to provide a checker that that is used by EXPLODE</a:t>
            </a:r>
            <a:endParaRPr/>
          </a:p>
          <a:p>
            <a:pPr marL="342900" lvl="0" indent="-342900" algn="l" rtl="0">
              <a:spcBef>
                <a:spcPts val="520"/>
              </a:spcBef>
              <a:spcAft>
                <a:spcPts val="0"/>
              </a:spcAft>
              <a:buClr>
                <a:srgbClr val="C8102E"/>
              </a:buClr>
              <a:buSzPts val="2080"/>
              <a:buChar char="•"/>
            </a:pPr>
            <a:r>
              <a:rPr lang="en-US"/>
              <a:t>mutate</a:t>
            </a:r>
            <a:endParaRPr/>
          </a:p>
          <a:p>
            <a:pPr marL="342900" lvl="0" indent="-342900" algn="l" rtl="0">
              <a:spcBef>
                <a:spcPts val="520"/>
              </a:spcBef>
              <a:spcAft>
                <a:spcPts val="0"/>
              </a:spcAft>
              <a:buClr>
                <a:srgbClr val="C8102E"/>
              </a:buClr>
              <a:buSzPts val="2080"/>
              <a:buChar char="•"/>
            </a:pPr>
            <a:r>
              <a:rPr lang="en-US"/>
              <a:t>check</a:t>
            </a:r>
            <a:endParaRPr/>
          </a:p>
          <a:p>
            <a:pPr marL="342900" lvl="0" indent="-342900" algn="l" rtl="0">
              <a:spcBef>
                <a:spcPts val="520"/>
              </a:spcBef>
              <a:spcAft>
                <a:spcPts val="0"/>
              </a:spcAft>
              <a:buClr>
                <a:srgbClr val="C8102E"/>
              </a:buClr>
              <a:buSzPts val="2080"/>
              <a:buChar char="•"/>
            </a:pPr>
            <a:r>
              <a:rPr lang="en-US"/>
              <a:t>get_sig (optional)</a:t>
            </a:r>
            <a:endParaRPr/>
          </a:p>
          <a:p>
            <a:pPr marL="342900" lvl="0" indent="-342900" algn="l" rtl="0">
              <a:spcBef>
                <a:spcPts val="520"/>
              </a:spcBef>
              <a:spcAft>
                <a:spcPts val="0"/>
              </a:spcAft>
              <a:buClr>
                <a:srgbClr val="C8102E"/>
              </a:buClr>
              <a:buSzPts val="2080"/>
              <a:buChar char="•"/>
            </a:pPr>
            <a:r>
              <a:rPr lang="en-US"/>
              <a:t>init (optional)</a:t>
            </a:r>
            <a:endParaRPr/>
          </a:p>
          <a:p>
            <a:pPr marL="342900" lvl="0" indent="-342900" algn="l" rtl="0">
              <a:spcBef>
                <a:spcPts val="520"/>
              </a:spcBef>
              <a:spcAft>
                <a:spcPts val="0"/>
              </a:spcAft>
              <a:buClr>
                <a:srgbClr val="C8102E"/>
              </a:buClr>
              <a:buSzPts val="2080"/>
              <a:buChar char="•"/>
            </a:pPr>
            <a:r>
              <a:rPr lang="en-US"/>
              <a:t>finish (optional)</a:t>
            </a:r>
            <a:endParaRPr/>
          </a:p>
        </p:txBody>
      </p:sp>
      <p:sp>
        <p:nvSpPr>
          <p:cNvPr id="233" name="Google Shape;233;p19"/>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34" name="Google Shape;234;p19"/>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Current State of Data</a:t>
            </a:r>
            <a:endParaRPr/>
          </a:p>
        </p:txBody>
      </p:sp>
      <p:sp>
        <p:nvSpPr>
          <p:cNvPr id="91" name="Google Shape;91;p2"/>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210820" algn="l" rtl="0">
              <a:spcBef>
                <a:spcPts val="0"/>
              </a:spcBef>
              <a:spcAft>
                <a:spcPts val="0"/>
              </a:spcAft>
              <a:buClr>
                <a:srgbClr val="C8102E"/>
              </a:buClr>
              <a:buSzPts val="2080"/>
              <a:buNone/>
            </a:pPr>
            <a:endParaRPr/>
          </a:p>
          <a:p>
            <a:pPr marL="342900" lvl="0" indent="-342900" algn="l" rtl="0">
              <a:spcBef>
                <a:spcPts val="520"/>
              </a:spcBef>
              <a:spcAft>
                <a:spcPts val="0"/>
              </a:spcAft>
              <a:buClr>
                <a:srgbClr val="C8102E"/>
              </a:buClr>
              <a:buSzPts val="2080"/>
              <a:buChar char="•"/>
            </a:pPr>
            <a:r>
              <a:rPr lang="en-US"/>
              <a:t>Has turned into a vital part of everyday computing</a:t>
            </a:r>
            <a:endParaRPr/>
          </a:p>
          <a:p>
            <a:pPr marL="342900" lvl="0" indent="-342900" algn="l" rtl="0">
              <a:spcBef>
                <a:spcPts val="520"/>
              </a:spcBef>
              <a:spcAft>
                <a:spcPts val="0"/>
              </a:spcAft>
              <a:buClr>
                <a:srgbClr val="C8102E"/>
              </a:buClr>
              <a:buSzPts val="2080"/>
              <a:buChar char="•"/>
            </a:pPr>
            <a:r>
              <a:rPr lang="en-US"/>
              <a:t>Most tech companies have turned into or established a department in data collection.</a:t>
            </a:r>
            <a:endParaRPr/>
          </a:p>
          <a:p>
            <a:pPr marL="342900" lvl="0" indent="-342900" algn="l" rtl="0">
              <a:spcBef>
                <a:spcPts val="520"/>
              </a:spcBef>
              <a:spcAft>
                <a:spcPts val="0"/>
              </a:spcAft>
              <a:buClr>
                <a:srgbClr val="C8102E"/>
              </a:buClr>
              <a:buSzPts val="2080"/>
              <a:buChar char="•"/>
            </a:pPr>
            <a:r>
              <a:rPr lang="en-US"/>
              <a:t>Most notably; Google, Amazon, Uber, etc.</a:t>
            </a:r>
            <a:endParaRPr/>
          </a:p>
        </p:txBody>
      </p:sp>
      <p:sp>
        <p:nvSpPr>
          <p:cNvPr id="92" name="Google Shape;92;p2"/>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93" name="Google Shape;93;p2"/>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r>
              <a:rPr lang="en-US"/>
              <a:t>EXPLODE(OSDI 06’)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The Checker</a:t>
            </a:r>
            <a:endParaRPr/>
          </a:p>
        </p:txBody>
      </p:sp>
      <p:pic>
        <p:nvPicPr>
          <p:cNvPr id="240" name="Google Shape;240;p20"/>
          <p:cNvPicPr preferRelativeResize="0">
            <a:picLocks noGrp="1"/>
          </p:cNvPicPr>
          <p:nvPr>
            <p:ph type="body" idx="1"/>
          </p:nvPr>
        </p:nvPicPr>
        <p:blipFill rotWithShape="1">
          <a:blip r:embed="rId3">
            <a:alphaModFix/>
          </a:blip>
          <a:srcRect/>
          <a:stretch/>
        </p:blipFill>
        <p:spPr>
          <a:xfrm>
            <a:off x="990600" y="1200150"/>
            <a:ext cx="2987299" cy="2278577"/>
          </a:xfrm>
          <a:prstGeom prst="rect">
            <a:avLst/>
          </a:prstGeom>
          <a:noFill/>
          <a:ln>
            <a:noFill/>
          </a:ln>
        </p:spPr>
      </p:pic>
      <p:sp>
        <p:nvSpPr>
          <p:cNvPr id="241" name="Google Shape;241;p20"/>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242" name="Google Shape;242;p20"/>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pic>
        <p:nvPicPr>
          <p:cNvPr id="243" name="Google Shape;243;p20"/>
          <p:cNvPicPr preferRelativeResize="0"/>
          <p:nvPr/>
        </p:nvPicPr>
        <p:blipFill rotWithShape="1">
          <a:blip r:embed="rId4">
            <a:alphaModFix/>
          </a:blip>
          <a:srcRect/>
          <a:stretch/>
        </p:blipFill>
        <p:spPr>
          <a:xfrm>
            <a:off x="4689968" y="1573561"/>
            <a:ext cx="3269263" cy="15317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Setting Up</a:t>
            </a:r>
            <a:endParaRPr/>
          </a:p>
        </p:txBody>
      </p:sp>
      <p:sp>
        <p:nvSpPr>
          <p:cNvPr id="250" name="Google Shape;250;p21"/>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80"/>
              <a:buNone/>
            </a:pPr>
            <a:r>
              <a:rPr lang="en-US"/>
              <a:t>Client provides a storage component that implements:</a:t>
            </a:r>
            <a:endParaRPr/>
          </a:p>
          <a:p>
            <a:pPr marL="342900" lvl="0" indent="-342900" algn="l" rtl="0">
              <a:spcBef>
                <a:spcPts val="520"/>
              </a:spcBef>
              <a:spcAft>
                <a:spcPts val="0"/>
              </a:spcAft>
              <a:buClr>
                <a:srgbClr val="C8102E"/>
              </a:buClr>
              <a:buSzPts val="2080"/>
              <a:buChar char="•"/>
            </a:pPr>
            <a:r>
              <a:rPr lang="en-US"/>
              <a:t>Init</a:t>
            </a:r>
            <a:endParaRPr/>
          </a:p>
          <a:p>
            <a:pPr marL="342900" lvl="0" indent="-342900" algn="l" rtl="0">
              <a:spcBef>
                <a:spcPts val="520"/>
              </a:spcBef>
              <a:spcAft>
                <a:spcPts val="0"/>
              </a:spcAft>
              <a:buClr>
                <a:srgbClr val="C8102E"/>
              </a:buClr>
              <a:buSzPts val="2080"/>
              <a:buChar char="•"/>
            </a:pPr>
            <a:r>
              <a:rPr lang="en-US"/>
              <a:t>Mount / unmount</a:t>
            </a:r>
            <a:endParaRPr/>
          </a:p>
          <a:p>
            <a:pPr marL="342900" lvl="0" indent="-342900" algn="l" rtl="0">
              <a:spcBef>
                <a:spcPts val="520"/>
              </a:spcBef>
              <a:spcAft>
                <a:spcPts val="0"/>
              </a:spcAft>
              <a:buClr>
                <a:srgbClr val="C8102E"/>
              </a:buClr>
              <a:buSzPts val="2080"/>
              <a:buChar char="•"/>
            </a:pPr>
            <a:r>
              <a:rPr lang="en-US"/>
              <a:t>Recover</a:t>
            </a:r>
            <a:endParaRPr/>
          </a:p>
          <a:p>
            <a:pPr marL="342900" lvl="0" indent="-342900" algn="l" rtl="0">
              <a:spcBef>
                <a:spcPts val="520"/>
              </a:spcBef>
              <a:spcAft>
                <a:spcPts val="0"/>
              </a:spcAft>
              <a:buClr>
                <a:srgbClr val="C8102E"/>
              </a:buClr>
              <a:buSzPts val="2080"/>
              <a:buChar char="•"/>
            </a:pPr>
            <a:r>
              <a:rPr lang="en-US"/>
              <a:t>Threads</a:t>
            </a:r>
            <a:endParaRPr/>
          </a:p>
        </p:txBody>
      </p:sp>
      <p:sp>
        <p:nvSpPr>
          <p:cNvPr id="251" name="Google Shape;251;p21"/>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252" name="Google Shape;252;p21"/>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pic>
        <p:nvPicPr>
          <p:cNvPr id="253" name="Google Shape;253;p21"/>
          <p:cNvPicPr preferRelativeResize="0"/>
          <p:nvPr/>
        </p:nvPicPr>
        <p:blipFill rotWithShape="1">
          <a:blip r:embed="rId3">
            <a:alphaModFix/>
          </a:blip>
          <a:srcRect/>
          <a:stretch/>
        </p:blipFill>
        <p:spPr>
          <a:xfrm>
            <a:off x="4920209" y="1257300"/>
            <a:ext cx="2699791" cy="28632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p22"/>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Lets Put Everything Together!</a:t>
            </a:r>
            <a:endParaRPr/>
          </a:p>
        </p:txBody>
      </p:sp>
      <p:pic>
        <p:nvPicPr>
          <p:cNvPr id="260" name="Google Shape;260;p22"/>
          <p:cNvPicPr preferRelativeResize="0">
            <a:picLocks noGrp="1"/>
          </p:cNvPicPr>
          <p:nvPr>
            <p:ph type="body" idx="1"/>
          </p:nvPr>
        </p:nvPicPr>
        <p:blipFill rotWithShape="1">
          <a:blip r:embed="rId3">
            <a:alphaModFix/>
          </a:blip>
          <a:srcRect/>
          <a:stretch/>
        </p:blipFill>
        <p:spPr>
          <a:xfrm>
            <a:off x="914400" y="895350"/>
            <a:ext cx="3165231" cy="3086100"/>
          </a:xfrm>
          <a:prstGeom prst="rect">
            <a:avLst/>
          </a:prstGeom>
          <a:noFill/>
          <a:ln>
            <a:noFill/>
          </a:ln>
        </p:spPr>
      </p:pic>
      <p:sp>
        <p:nvSpPr>
          <p:cNvPr id="261" name="Google Shape;261;p22"/>
          <p:cNvSpPr txBox="1">
            <a:spLocks noGrp="1"/>
          </p:cNvSpPr>
          <p:nvPr>
            <p:ph type="body" idx="2"/>
          </p:nvPr>
        </p:nvSpPr>
        <p:spPr>
          <a:xfrm>
            <a:off x="4724400" y="800100"/>
            <a:ext cx="3733800" cy="30861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2240"/>
              <a:buFont typeface="Open Sans"/>
              <a:buAutoNum type="arabicPeriod"/>
            </a:pPr>
            <a:r>
              <a:rPr lang="en-US"/>
              <a:t>Disks are loaded</a:t>
            </a:r>
            <a:endParaRPr/>
          </a:p>
          <a:p>
            <a:pPr marL="514350" lvl="0" indent="-514350" algn="l" rtl="0">
              <a:spcBef>
                <a:spcPts val="560"/>
              </a:spcBef>
              <a:spcAft>
                <a:spcPts val="0"/>
              </a:spcAft>
              <a:buSzPts val="2240"/>
              <a:buFont typeface="Open Sans"/>
              <a:buAutoNum type="arabicPeriod"/>
            </a:pPr>
            <a:r>
              <a:rPr lang="en-US"/>
              <a:t>Load in RAID1 Config</a:t>
            </a:r>
            <a:endParaRPr/>
          </a:p>
          <a:p>
            <a:pPr marL="514350" lvl="0" indent="-514350" algn="l" rtl="0">
              <a:spcBef>
                <a:spcPts val="560"/>
              </a:spcBef>
              <a:spcAft>
                <a:spcPts val="0"/>
              </a:spcAft>
              <a:buSzPts val="2240"/>
              <a:buFont typeface="Open Sans"/>
              <a:buAutoNum type="arabicPeriod"/>
            </a:pPr>
            <a:r>
              <a:rPr lang="en-US"/>
              <a:t>Mount ext3 system on RAID</a:t>
            </a:r>
            <a:endParaRPr/>
          </a:p>
          <a:p>
            <a:pPr marL="514350" lvl="0" indent="-514350" algn="l" rtl="0">
              <a:spcBef>
                <a:spcPts val="560"/>
              </a:spcBef>
              <a:spcAft>
                <a:spcPts val="0"/>
              </a:spcAft>
              <a:buSzPts val="2240"/>
              <a:buFont typeface="Open Sans"/>
              <a:buAutoNum type="arabicPeriod"/>
            </a:pPr>
            <a:r>
              <a:rPr lang="en-US"/>
              <a:t>Attach Checker to ext3 layer</a:t>
            </a:r>
            <a:endParaRPr/>
          </a:p>
        </p:txBody>
      </p:sp>
      <p:sp>
        <p:nvSpPr>
          <p:cNvPr id="262" name="Google Shape;262;p22"/>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None/>
            </a:pPr>
            <a:fld id="{00000000-1234-1234-1234-123412341234}" type="slidenum">
              <a:rPr lang="en-US"/>
              <a:t>22</a:t>
            </a:fld>
            <a:endParaRPr/>
          </a:p>
        </p:txBody>
      </p:sp>
      <p:sp>
        <p:nvSpPr>
          <p:cNvPr id="263" name="Google Shape;263;p22"/>
          <p:cNvSpPr txBox="1">
            <a:spLocks noGrp="1"/>
          </p:cNvSpPr>
          <p:nvPr>
            <p:ph type="body" idx="3"/>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52bd91f2f3_2_8"/>
          <p:cNvSpPr txBox="1">
            <a:spLocks noGrp="1"/>
          </p:cNvSpPr>
          <p:nvPr>
            <p:ph type="title"/>
          </p:nvPr>
        </p:nvSpPr>
        <p:spPr>
          <a:xfrm>
            <a:off x="685800" y="1714500"/>
            <a:ext cx="77724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EXPLODE In Action</a:t>
            </a:r>
            <a:endParaRPr/>
          </a:p>
        </p:txBody>
      </p:sp>
      <p:sp>
        <p:nvSpPr>
          <p:cNvPr id="269" name="Google Shape;269;g52bd91f2f3_2_8"/>
          <p:cNvSpPr txBox="1">
            <a:spLocks noGrp="1"/>
          </p:cNvSpPr>
          <p:nvPr>
            <p:ph type="sldNum" idx="12"/>
          </p:nvPr>
        </p:nvSpPr>
        <p:spPr>
          <a:xfrm>
            <a:off x="6553200" y="4286250"/>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270" name="Google Shape;270;g52bd91f2f3_2_8"/>
          <p:cNvSpPr txBox="1">
            <a:spLocks noGrp="1"/>
          </p:cNvSpPr>
          <p:nvPr>
            <p:ph type="body" idx="2"/>
          </p:nvPr>
        </p:nvSpPr>
        <p:spPr>
          <a:xfrm>
            <a:off x="6324600" y="4743450"/>
            <a:ext cx="2438400" cy="285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52bd91f2f3_2_14"/>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Implementation Overview</a:t>
            </a:r>
            <a:endParaRPr/>
          </a:p>
        </p:txBody>
      </p:sp>
      <p:sp>
        <p:nvSpPr>
          <p:cNvPr id="277" name="Google Shape;277;g52bd91f2f3_2_14"/>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457200" lvl="0" indent="-360680" algn="l" rtl="0">
              <a:spcBef>
                <a:spcPts val="520"/>
              </a:spcBef>
              <a:spcAft>
                <a:spcPts val="0"/>
              </a:spcAft>
              <a:buSzPts val="2080"/>
              <a:buChar char="•"/>
            </a:pPr>
            <a:r>
              <a:rPr lang="en-US"/>
              <a:t>Very simple;</a:t>
            </a:r>
            <a:endParaRPr/>
          </a:p>
          <a:p>
            <a:pPr marL="914400" lvl="0" indent="-360680" algn="l" rtl="0">
              <a:spcBef>
                <a:spcPts val="0"/>
              </a:spcBef>
              <a:spcAft>
                <a:spcPts val="0"/>
              </a:spcAft>
              <a:buSzPts val="2080"/>
              <a:buAutoNum type="arabicPeriod"/>
            </a:pPr>
            <a:r>
              <a:rPr lang="en-US"/>
              <a:t>Create initial state</a:t>
            </a:r>
            <a:endParaRPr/>
          </a:p>
          <a:p>
            <a:pPr marL="914400" lvl="0" indent="-360680" algn="l" rtl="0">
              <a:spcBef>
                <a:spcPts val="0"/>
              </a:spcBef>
              <a:spcAft>
                <a:spcPts val="0"/>
              </a:spcAft>
              <a:buSzPts val="2080"/>
              <a:buAutoNum type="arabicPeriod"/>
            </a:pPr>
            <a:r>
              <a:rPr lang="en-US"/>
              <a:t>Choose(n); Fork n children</a:t>
            </a:r>
            <a:endParaRPr/>
          </a:p>
          <a:p>
            <a:pPr marL="914400" lvl="0" indent="-360680" algn="l" rtl="0">
              <a:spcBef>
                <a:spcPts val="0"/>
              </a:spcBef>
              <a:spcAft>
                <a:spcPts val="0"/>
              </a:spcAft>
              <a:buSzPts val="2080"/>
              <a:buAutoNum type="arabicPeriod"/>
            </a:pPr>
            <a:r>
              <a:rPr lang="en-US"/>
              <a:t>Create crash disks and run client provided check method</a:t>
            </a:r>
            <a:endParaRPr/>
          </a:p>
          <a:p>
            <a:pPr marL="914400" lvl="0" indent="-360680" algn="l" rtl="0">
              <a:spcBef>
                <a:spcPts val="0"/>
              </a:spcBef>
              <a:spcAft>
                <a:spcPts val="0"/>
              </a:spcAft>
              <a:buSzPts val="2080"/>
              <a:buAutoNum type="arabicPeriod"/>
            </a:pPr>
            <a:r>
              <a:rPr lang="en-US"/>
              <a:t>Repeat the mutate method</a:t>
            </a:r>
            <a:endParaRPr/>
          </a:p>
        </p:txBody>
      </p:sp>
      <p:sp>
        <p:nvSpPr>
          <p:cNvPr id="278" name="Google Shape;278;g52bd91f2f3_2_14"/>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279" name="Google Shape;279;g52bd91f2f3_2_14"/>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52bd91f2f3_2_39"/>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Implementation Overview</a:t>
            </a:r>
            <a:endParaRPr/>
          </a:p>
        </p:txBody>
      </p:sp>
      <p:sp>
        <p:nvSpPr>
          <p:cNvPr id="286" name="Google Shape;286;g52bd91f2f3_2_39"/>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287" name="Google Shape;287;g52bd91f2f3_2_39"/>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pic>
        <p:nvPicPr>
          <p:cNvPr id="288" name="Google Shape;288;g52bd91f2f3_2_39"/>
          <p:cNvPicPr preferRelativeResize="0"/>
          <p:nvPr/>
        </p:nvPicPr>
        <p:blipFill>
          <a:blip r:embed="rId3">
            <a:alphaModFix/>
          </a:blip>
          <a:stretch>
            <a:fillRect/>
          </a:stretch>
        </p:blipFill>
        <p:spPr>
          <a:xfrm>
            <a:off x="1175166" y="877238"/>
            <a:ext cx="2765375" cy="3389025"/>
          </a:xfrm>
          <a:prstGeom prst="rect">
            <a:avLst/>
          </a:prstGeom>
          <a:noFill/>
          <a:ln>
            <a:noFill/>
          </a:ln>
        </p:spPr>
      </p:pic>
      <p:pic>
        <p:nvPicPr>
          <p:cNvPr id="289" name="Google Shape;289;g52bd91f2f3_2_39"/>
          <p:cNvPicPr preferRelativeResize="0"/>
          <p:nvPr/>
        </p:nvPicPr>
        <p:blipFill>
          <a:blip r:embed="rId4">
            <a:alphaModFix/>
          </a:blip>
          <a:stretch>
            <a:fillRect/>
          </a:stretch>
        </p:blipFill>
        <p:spPr>
          <a:xfrm>
            <a:off x="4780523" y="1399500"/>
            <a:ext cx="3449075" cy="1987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52bd91f2f3_2_22"/>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Implementation Overview</a:t>
            </a:r>
            <a:endParaRPr/>
          </a:p>
        </p:txBody>
      </p:sp>
      <p:sp>
        <p:nvSpPr>
          <p:cNvPr id="296" name="Google Shape;296;g52bd91f2f3_2_22"/>
          <p:cNvSpPr txBox="1">
            <a:spLocks noGrp="1"/>
          </p:cNvSpPr>
          <p:nvPr>
            <p:ph type="body" idx="1"/>
          </p:nvPr>
        </p:nvSpPr>
        <p:spPr>
          <a:xfrm>
            <a:off x="3364475" y="971700"/>
            <a:ext cx="51252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In slide 19, get_sig() is an optional method.</a:t>
            </a:r>
            <a:endParaRPr/>
          </a:p>
          <a:p>
            <a:pPr marL="0" lvl="0" indent="0" algn="l" rtl="0">
              <a:spcBef>
                <a:spcPts val="520"/>
              </a:spcBef>
              <a:spcAft>
                <a:spcPts val="0"/>
              </a:spcAft>
              <a:buNone/>
            </a:pPr>
            <a:r>
              <a:rPr lang="en-US"/>
              <a:t>Based on the figure on the left, what would the implications of the client not implementing a get_sig() ?</a:t>
            </a:r>
            <a:endParaRPr/>
          </a:p>
        </p:txBody>
      </p:sp>
      <p:sp>
        <p:nvSpPr>
          <p:cNvPr id="297" name="Google Shape;297;g52bd91f2f3_2_22"/>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
        <p:nvSpPr>
          <p:cNvPr id="298" name="Google Shape;298;g52bd91f2f3_2_22"/>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pic>
        <p:nvPicPr>
          <p:cNvPr id="299" name="Google Shape;299;g52bd91f2f3_2_22"/>
          <p:cNvPicPr preferRelativeResize="0"/>
          <p:nvPr/>
        </p:nvPicPr>
        <p:blipFill>
          <a:blip r:embed="rId3">
            <a:alphaModFix/>
          </a:blip>
          <a:stretch>
            <a:fillRect/>
          </a:stretch>
        </p:blipFill>
        <p:spPr>
          <a:xfrm>
            <a:off x="567554" y="877238"/>
            <a:ext cx="2765375" cy="3389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52bd91f2f3_2_49"/>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Exploring Choices</a:t>
            </a:r>
            <a:endParaRPr/>
          </a:p>
        </p:txBody>
      </p:sp>
      <p:sp>
        <p:nvSpPr>
          <p:cNvPr id="306" name="Google Shape;306;g52bd91f2f3_2_49"/>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457200" lvl="0" indent="-360680" algn="l" rtl="0">
              <a:spcBef>
                <a:spcPts val="520"/>
              </a:spcBef>
              <a:spcAft>
                <a:spcPts val="0"/>
              </a:spcAft>
              <a:buSzPts val="2080"/>
              <a:buChar char="•"/>
            </a:pPr>
            <a:r>
              <a:rPr lang="en-US"/>
              <a:t>Uses computation instead of copying recent states</a:t>
            </a:r>
            <a:endParaRPr/>
          </a:p>
          <a:p>
            <a:pPr marL="457200" lvl="0" indent="-360680" algn="l" rtl="0">
              <a:spcBef>
                <a:spcPts val="0"/>
              </a:spcBef>
              <a:spcAft>
                <a:spcPts val="0"/>
              </a:spcAft>
              <a:buSzPts val="2080"/>
              <a:buChar char="•"/>
            </a:pPr>
            <a:r>
              <a:rPr lang="en-US"/>
              <a:t>Causes a reduction in complexity in comparison to FiSC</a:t>
            </a:r>
            <a:endParaRPr/>
          </a:p>
          <a:p>
            <a:pPr marL="457200" lvl="0" indent="-360680" algn="l" rtl="0">
              <a:spcBef>
                <a:spcPts val="0"/>
              </a:spcBef>
              <a:spcAft>
                <a:spcPts val="0"/>
              </a:spcAft>
              <a:buSzPts val="2080"/>
              <a:buChar char="•"/>
            </a:pPr>
            <a:r>
              <a:rPr lang="en-US"/>
              <a:t>Saving states will exponentially costly as the choice sequence grows.</a:t>
            </a:r>
            <a:endParaRPr/>
          </a:p>
        </p:txBody>
      </p:sp>
      <p:sp>
        <p:nvSpPr>
          <p:cNvPr id="307" name="Google Shape;307;g52bd91f2f3_2_49"/>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308" name="Google Shape;308;g52bd91f2f3_2_49"/>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52bd91f2f3_2_57"/>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Exploring Choices</a:t>
            </a:r>
            <a:endParaRPr/>
          </a:p>
        </p:txBody>
      </p:sp>
      <p:sp>
        <p:nvSpPr>
          <p:cNvPr id="315" name="Google Shape;315;g52bd91f2f3_2_57"/>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457200" lvl="0" indent="-360680" algn="l" rtl="0">
              <a:spcBef>
                <a:spcPts val="520"/>
              </a:spcBef>
              <a:spcAft>
                <a:spcPts val="0"/>
              </a:spcAft>
              <a:buSzPts val="2080"/>
              <a:buChar char="•"/>
            </a:pPr>
            <a:r>
              <a:rPr lang="en-US"/>
              <a:t>Deterministic!</a:t>
            </a:r>
            <a:endParaRPr/>
          </a:p>
          <a:p>
            <a:pPr marL="914400" lvl="1" indent="-360680" algn="l" rtl="0">
              <a:spcBef>
                <a:spcPts val="0"/>
              </a:spcBef>
              <a:spcAft>
                <a:spcPts val="0"/>
              </a:spcAft>
              <a:buSzPts val="2080"/>
              <a:buChar char="•"/>
            </a:pPr>
            <a:r>
              <a:rPr lang="en-US"/>
              <a:t>Filters method calls by </a:t>
            </a:r>
            <a:r>
              <a:rPr lang="en-US" i="1"/>
              <a:t>mostly </a:t>
            </a:r>
            <a:r>
              <a:rPr lang="en-US"/>
              <a:t>ignoring interrupts and PIDs that are not associated with the checked system</a:t>
            </a:r>
            <a:endParaRPr/>
          </a:p>
          <a:p>
            <a:pPr marL="914400" lvl="1" indent="-360680" algn="l" rtl="0">
              <a:spcBef>
                <a:spcPts val="0"/>
              </a:spcBef>
              <a:spcAft>
                <a:spcPts val="0"/>
              </a:spcAft>
              <a:buSzPts val="2080"/>
              <a:buChar char="•"/>
            </a:pPr>
            <a:r>
              <a:rPr lang="en-US"/>
              <a:t>Threads are given the highest priority, semaphores are not included to avoid being invasive</a:t>
            </a:r>
            <a:endParaRPr/>
          </a:p>
        </p:txBody>
      </p:sp>
      <p:sp>
        <p:nvSpPr>
          <p:cNvPr id="316" name="Google Shape;316;g52bd91f2f3_2_57"/>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317" name="Google Shape;317;g52bd91f2f3_2_57"/>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52bd91f2f3_2_81"/>
          <p:cNvSpPr txBox="1">
            <a:spLocks noGrp="1"/>
          </p:cNvSpPr>
          <p:nvPr>
            <p:ph type="title"/>
          </p:nvPr>
        </p:nvSpPr>
        <p:spPr>
          <a:xfrm>
            <a:off x="685800" y="1714500"/>
            <a:ext cx="77724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Checking Crashes</a:t>
            </a:r>
            <a:endParaRPr/>
          </a:p>
        </p:txBody>
      </p:sp>
      <p:sp>
        <p:nvSpPr>
          <p:cNvPr id="323" name="Google Shape;323;g52bd91f2f3_2_81"/>
          <p:cNvSpPr txBox="1">
            <a:spLocks noGrp="1"/>
          </p:cNvSpPr>
          <p:nvPr>
            <p:ph type="sldNum" idx="12"/>
          </p:nvPr>
        </p:nvSpPr>
        <p:spPr>
          <a:xfrm>
            <a:off x="6553200" y="4286250"/>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324" name="Google Shape;324;g52bd91f2f3_2_81"/>
          <p:cNvSpPr txBox="1">
            <a:spLocks noGrp="1"/>
          </p:cNvSpPr>
          <p:nvPr>
            <p:ph type="body" idx="2"/>
          </p:nvPr>
        </p:nvSpPr>
        <p:spPr>
          <a:xfrm>
            <a:off x="6324600" y="4743450"/>
            <a:ext cx="2438400" cy="285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Current State of Data</a:t>
            </a:r>
            <a:endParaRPr/>
          </a:p>
        </p:txBody>
      </p:sp>
      <p:sp>
        <p:nvSpPr>
          <p:cNvPr id="99" name="Google Shape;99;p3"/>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8102E"/>
              </a:buClr>
              <a:buSzPts val="2080"/>
              <a:buChar char="•"/>
            </a:pPr>
            <a:r>
              <a:rPr lang="en-US"/>
              <a:t>Machine Learning</a:t>
            </a:r>
            <a:endParaRPr/>
          </a:p>
          <a:p>
            <a:pPr marL="742950" lvl="1" indent="-285750" algn="l" rtl="0">
              <a:spcBef>
                <a:spcPts val="520"/>
              </a:spcBef>
              <a:spcAft>
                <a:spcPts val="0"/>
              </a:spcAft>
              <a:buSzPts val="2080"/>
              <a:buChar char="•"/>
            </a:pPr>
            <a:r>
              <a:rPr lang="en-US"/>
              <a:t>Old concept, coined in 1959 by Arthur Samuel at IBM.</a:t>
            </a:r>
            <a:endParaRPr/>
          </a:p>
          <a:p>
            <a:pPr marL="742950" lvl="1" indent="-285750" algn="l" rtl="0">
              <a:spcBef>
                <a:spcPts val="520"/>
              </a:spcBef>
              <a:spcAft>
                <a:spcPts val="0"/>
              </a:spcAft>
              <a:buSzPts val="2080"/>
              <a:buChar char="•"/>
            </a:pPr>
            <a:r>
              <a:rPr lang="en-US"/>
              <a:t>Popular now due to vast amounts of data being accessible.</a:t>
            </a:r>
            <a:endParaRPr/>
          </a:p>
          <a:p>
            <a:pPr marL="742950" lvl="1" indent="-285750" algn="l" rtl="0">
              <a:spcBef>
                <a:spcPts val="520"/>
              </a:spcBef>
              <a:spcAft>
                <a:spcPts val="0"/>
              </a:spcAft>
              <a:buSzPts val="2080"/>
              <a:buChar char="•"/>
            </a:pPr>
            <a:r>
              <a:rPr lang="en-US"/>
              <a:t>Data is taken on a daily basis, most of the time without the user knowing.</a:t>
            </a:r>
            <a:endParaRPr/>
          </a:p>
        </p:txBody>
      </p:sp>
      <p:sp>
        <p:nvSpPr>
          <p:cNvPr id="100" name="Google Shape;100;p3"/>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01" name="Google Shape;101;p3"/>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52bd91f2f3_2_65"/>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Crash Check Interface</a:t>
            </a:r>
            <a:endParaRPr/>
          </a:p>
        </p:txBody>
      </p:sp>
      <p:sp>
        <p:nvSpPr>
          <p:cNvPr id="331" name="Google Shape;331;g52bd91f2f3_2_65"/>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check_crashes_now()</a:t>
            </a:r>
            <a:endParaRPr/>
          </a:p>
          <a:p>
            <a:pPr marL="457200" lvl="0" indent="-360680" algn="l" rtl="0">
              <a:spcBef>
                <a:spcPts val="520"/>
              </a:spcBef>
              <a:spcAft>
                <a:spcPts val="0"/>
              </a:spcAft>
              <a:buSzPts val="2080"/>
              <a:buChar char="•"/>
            </a:pPr>
            <a:r>
              <a:rPr lang="en-US"/>
              <a:t>Pretty simple and straightforward</a:t>
            </a:r>
            <a:endParaRPr/>
          </a:p>
          <a:p>
            <a:pPr marL="457200" lvl="0" indent="-360680" algn="l" rtl="0">
              <a:spcBef>
                <a:spcPts val="0"/>
              </a:spcBef>
              <a:spcAft>
                <a:spcPts val="0"/>
              </a:spcAft>
              <a:buSzPts val="2080"/>
              <a:buChar char="•"/>
            </a:pPr>
            <a:r>
              <a:rPr lang="en-US"/>
              <a:t>Clients can add custom logs</a:t>
            </a:r>
            <a:endParaRPr/>
          </a:p>
          <a:p>
            <a:pPr marL="457200" lvl="0" indent="-360680" algn="l" rtl="0">
              <a:spcBef>
                <a:spcPts val="0"/>
              </a:spcBef>
              <a:spcAft>
                <a:spcPts val="0"/>
              </a:spcAft>
              <a:buSzPts val="2080"/>
              <a:buChar char="•"/>
            </a:pPr>
            <a:r>
              <a:rPr lang="en-US"/>
              <a:t>Log is not blocked; Client can check the logs while being able to initiate crash checking.</a:t>
            </a:r>
            <a:endParaRPr/>
          </a:p>
        </p:txBody>
      </p:sp>
      <p:sp>
        <p:nvSpPr>
          <p:cNvPr id="332" name="Google Shape;332;g52bd91f2f3_2_65"/>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333" name="Google Shape;333;g52bd91f2f3_2_65"/>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52bd91f2f3_2_87"/>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Crash Check Interface</a:t>
            </a:r>
            <a:endParaRPr/>
          </a:p>
        </p:txBody>
      </p:sp>
      <p:sp>
        <p:nvSpPr>
          <p:cNvPr id="340" name="Google Shape;340;g52bd91f2f3_2_87"/>
          <p:cNvSpPr txBox="1">
            <a:spLocks noGrp="1"/>
          </p:cNvSpPr>
          <p:nvPr>
            <p:ph type="body" idx="1"/>
          </p:nvPr>
        </p:nvSpPr>
        <p:spPr>
          <a:xfrm>
            <a:off x="810425"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r>
              <a:rPr lang="en-US"/>
              <a:t>Above example compares legal states before and after an operation that could be made in the mutate method</a:t>
            </a:r>
            <a:endParaRPr/>
          </a:p>
          <a:p>
            <a:pPr marL="0" lvl="0" indent="0" algn="l" rtl="0">
              <a:spcBef>
                <a:spcPts val="520"/>
              </a:spcBef>
              <a:spcAft>
                <a:spcPts val="0"/>
              </a:spcAft>
              <a:buNone/>
            </a:pP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
        <p:nvSpPr>
          <p:cNvPr id="341" name="Google Shape;341;g52bd91f2f3_2_87"/>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342" name="Google Shape;342;g52bd91f2f3_2_87"/>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pic>
        <p:nvPicPr>
          <p:cNvPr id="343" name="Google Shape;343;g52bd91f2f3_2_87"/>
          <p:cNvPicPr preferRelativeResize="0"/>
          <p:nvPr/>
        </p:nvPicPr>
        <p:blipFill>
          <a:blip r:embed="rId3">
            <a:alphaModFix/>
          </a:blip>
          <a:stretch>
            <a:fillRect/>
          </a:stretch>
        </p:blipFill>
        <p:spPr>
          <a:xfrm>
            <a:off x="2257850" y="971700"/>
            <a:ext cx="4295350" cy="1505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52bd91f2f3_2_96"/>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Generating Crash Disks</a:t>
            </a:r>
            <a:endParaRPr/>
          </a:p>
        </p:txBody>
      </p:sp>
      <p:sp>
        <p:nvSpPr>
          <p:cNvPr id="350" name="Google Shape;350;g52bd91f2f3_2_96"/>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Linux has multiple functions that changes the eligibility of a block to be written/removed.</a:t>
            </a:r>
            <a:endParaRPr/>
          </a:p>
          <a:p>
            <a:pPr marL="457200" lvl="0" indent="-360680" algn="l" rtl="0">
              <a:spcBef>
                <a:spcPts val="520"/>
              </a:spcBef>
              <a:spcAft>
                <a:spcPts val="0"/>
              </a:spcAft>
              <a:buSzPts val="2080"/>
              <a:buChar char="•"/>
            </a:pPr>
            <a:r>
              <a:rPr lang="en-US"/>
              <a:t>mark_buffer_dirty(b)</a:t>
            </a:r>
            <a:endParaRPr/>
          </a:p>
          <a:p>
            <a:pPr marL="457200" lvl="0" indent="-360680" algn="l" rtl="0">
              <a:spcBef>
                <a:spcPts val="0"/>
              </a:spcBef>
              <a:spcAft>
                <a:spcPts val="0"/>
              </a:spcAft>
              <a:buSzPts val="2080"/>
              <a:buChar char="•"/>
            </a:pPr>
            <a:r>
              <a:rPr lang="en-US"/>
              <a:t>generic_make_request(req)</a:t>
            </a:r>
            <a:endParaRPr/>
          </a:p>
          <a:p>
            <a:pPr marL="457200" lvl="0" indent="-360680" algn="l" rtl="0">
              <a:spcBef>
                <a:spcPts val="0"/>
              </a:spcBef>
              <a:spcAft>
                <a:spcPts val="0"/>
              </a:spcAft>
              <a:buSzPts val="2080"/>
              <a:buChar char="•"/>
            </a:pPr>
            <a:r>
              <a:rPr lang="en-US"/>
              <a:t>clear_buffer_dirty(b)</a:t>
            </a:r>
            <a:endParaRPr/>
          </a:p>
          <a:p>
            <a:pPr marL="457200" lvl="0" indent="-360680" algn="l" rtl="0">
              <a:spcBef>
                <a:spcPts val="0"/>
              </a:spcBef>
              <a:spcAft>
                <a:spcPts val="0"/>
              </a:spcAft>
              <a:buSzPts val="2080"/>
              <a:buChar char="•"/>
            </a:pPr>
            <a:r>
              <a:rPr lang="en-US"/>
              <a:t>end_request(b)</a:t>
            </a:r>
            <a:endParaRPr/>
          </a:p>
        </p:txBody>
      </p:sp>
      <p:sp>
        <p:nvSpPr>
          <p:cNvPr id="351" name="Google Shape;351;g52bd91f2f3_2_96"/>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352" name="Google Shape;352;g52bd91f2f3_2_96"/>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52bd91f2f3_2_104"/>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Generating Crash Disks</a:t>
            </a:r>
            <a:endParaRPr/>
          </a:p>
        </p:txBody>
      </p:sp>
      <p:sp>
        <p:nvSpPr>
          <p:cNvPr id="359" name="Google Shape;359;g52bd91f2f3_2_104"/>
          <p:cNvSpPr txBox="1">
            <a:spLocks noGrp="1"/>
          </p:cNvSpPr>
          <p:nvPr>
            <p:ph type="body" idx="1"/>
          </p:nvPr>
        </p:nvSpPr>
        <p:spPr>
          <a:xfrm>
            <a:off x="4463250" y="895425"/>
            <a:ext cx="4223400" cy="2976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Write sets are built to test all potential disk crashes.</a:t>
            </a:r>
            <a:endParaRPr/>
          </a:p>
          <a:p>
            <a:pPr marL="0" lvl="0" indent="0" algn="l" rtl="0">
              <a:spcBef>
                <a:spcPts val="520"/>
              </a:spcBef>
              <a:spcAft>
                <a:spcPts val="0"/>
              </a:spcAft>
              <a:buNone/>
            </a:pPr>
            <a:endParaRPr/>
          </a:p>
          <a:p>
            <a:pPr marL="0" lvl="0" indent="0" algn="l" rtl="0">
              <a:spcBef>
                <a:spcPts val="520"/>
              </a:spcBef>
              <a:spcAft>
                <a:spcPts val="0"/>
              </a:spcAft>
              <a:buNone/>
            </a:pPr>
            <a:r>
              <a:rPr lang="en-US"/>
              <a:t>When write set shrinks, only then it will apply the write set to avoid duplicate work</a:t>
            </a:r>
            <a:endParaRPr/>
          </a:p>
        </p:txBody>
      </p:sp>
      <p:sp>
        <p:nvSpPr>
          <p:cNvPr id="360" name="Google Shape;360;g52bd91f2f3_2_104"/>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
        <p:nvSpPr>
          <p:cNvPr id="361" name="Google Shape;361;g52bd91f2f3_2_104"/>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pic>
        <p:nvPicPr>
          <p:cNvPr id="362" name="Google Shape;362;g52bd91f2f3_2_104"/>
          <p:cNvPicPr preferRelativeResize="0"/>
          <p:nvPr/>
        </p:nvPicPr>
        <p:blipFill>
          <a:blip r:embed="rId3">
            <a:alphaModFix/>
          </a:blip>
          <a:stretch>
            <a:fillRect/>
          </a:stretch>
        </p:blipFill>
        <p:spPr>
          <a:xfrm>
            <a:off x="457200" y="1285288"/>
            <a:ext cx="3951299" cy="2087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52bd91f2f3_2_113"/>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Check Crashes During Recovery</a:t>
            </a:r>
            <a:endParaRPr/>
          </a:p>
        </p:txBody>
      </p:sp>
      <p:sp>
        <p:nvSpPr>
          <p:cNvPr id="369" name="Google Shape;369;g52bd91f2f3_2_113"/>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Environmental issues correlate with each other</a:t>
            </a:r>
            <a:endParaRPr/>
          </a:p>
          <a:p>
            <a:pPr marL="457200" lvl="0" indent="-360680" algn="l" rtl="0">
              <a:spcBef>
                <a:spcPts val="520"/>
              </a:spcBef>
              <a:spcAft>
                <a:spcPts val="0"/>
              </a:spcAft>
              <a:buSzPts val="2080"/>
              <a:buChar char="•"/>
            </a:pPr>
            <a:r>
              <a:rPr lang="en-US"/>
              <a:t>Power in a storm, or a bad power board causes a machine to repeatedly reboot.</a:t>
            </a:r>
            <a:endParaRPr/>
          </a:p>
          <a:p>
            <a:pPr marL="457200" lvl="0" indent="-360680" algn="l" rtl="0">
              <a:spcBef>
                <a:spcPts val="0"/>
              </a:spcBef>
              <a:spcAft>
                <a:spcPts val="0"/>
              </a:spcAft>
              <a:buSzPts val="2080"/>
              <a:buChar char="•"/>
            </a:pPr>
            <a:r>
              <a:rPr lang="en-US"/>
              <a:t>EXPLODE also generates crash disks if a recover() method fails.</a:t>
            </a:r>
            <a:endParaRPr/>
          </a:p>
          <a:p>
            <a:pPr marL="457200" lvl="0" indent="-360680" algn="l" rtl="0">
              <a:spcBef>
                <a:spcPts val="0"/>
              </a:spcBef>
              <a:spcAft>
                <a:spcPts val="0"/>
              </a:spcAft>
              <a:buSzPts val="2080"/>
              <a:buChar char="•"/>
            </a:pPr>
            <a:r>
              <a:rPr lang="en-US"/>
              <a:t>EXPLODE implementers seemed uninterested in this feature.</a:t>
            </a:r>
            <a:endParaRPr/>
          </a:p>
          <a:p>
            <a:pPr marL="0" lvl="0" indent="0" algn="l" rtl="0">
              <a:spcBef>
                <a:spcPts val="520"/>
              </a:spcBef>
              <a:spcAft>
                <a:spcPts val="0"/>
              </a:spcAft>
              <a:buNone/>
            </a:pPr>
            <a:endParaRPr/>
          </a:p>
        </p:txBody>
      </p:sp>
      <p:sp>
        <p:nvSpPr>
          <p:cNvPr id="370" name="Google Shape;370;g52bd91f2f3_2_113"/>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371" name="Google Shape;371;g52bd91f2f3_2_113"/>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52bd91f2f3_2_145"/>
          <p:cNvSpPr txBox="1">
            <a:spLocks noGrp="1"/>
          </p:cNvSpPr>
          <p:nvPr>
            <p:ph type="title"/>
          </p:nvPr>
        </p:nvSpPr>
        <p:spPr>
          <a:xfrm>
            <a:off x="685800" y="1714500"/>
            <a:ext cx="77724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Results!</a:t>
            </a:r>
            <a:endParaRPr/>
          </a:p>
        </p:txBody>
      </p:sp>
      <p:sp>
        <p:nvSpPr>
          <p:cNvPr id="377" name="Google Shape;377;g52bd91f2f3_2_145"/>
          <p:cNvSpPr txBox="1">
            <a:spLocks noGrp="1"/>
          </p:cNvSpPr>
          <p:nvPr>
            <p:ph type="sldNum" idx="12"/>
          </p:nvPr>
        </p:nvSpPr>
        <p:spPr>
          <a:xfrm>
            <a:off x="6553200" y="4286250"/>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378" name="Google Shape;378;g52bd91f2f3_2_145"/>
          <p:cNvSpPr txBox="1">
            <a:spLocks noGrp="1"/>
          </p:cNvSpPr>
          <p:nvPr>
            <p:ph type="body" idx="2"/>
          </p:nvPr>
        </p:nvSpPr>
        <p:spPr>
          <a:xfrm>
            <a:off x="6324600" y="4743450"/>
            <a:ext cx="2438400" cy="285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52bd91f2f3_2_152"/>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Check 1: Failed System Calls</a:t>
            </a:r>
            <a:endParaRPr/>
          </a:p>
        </p:txBody>
      </p:sp>
      <p:sp>
        <p:nvSpPr>
          <p:cNvPr id="385" name="Google Shape;385;g52bd91f2f3_2_152"/>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EXPLODE found two bugs:</a:t>
            </a:r>
            <a:endParaRPr/>
          </a:p>
          <a:p>
            <a:pPr marL="457200" lvl="0" indent="-360680" algn="l" rtl="0">
              <a:spcBef>
                <a:spcPts val="520"/>
              </a:spcBef>
              <a:spcAft>
                <a:spcPts val="0"/>
              </a:spcAft>
              <a:buSzPts val="2080"/>
              <a:buChar char="•"/>
            </a:pPr>
            <a:r>
              <a:rPr lang="en-US"/>
              <a:t>Unfixed VFS bug, although was documented in FiSC</a:t>
            </a:r>
            <a:endParaRPr/>
          </a:p>
          <a:p>
            <a:pPr marL="457200" lvl="0" indent="-360680" algn="l" rtl="0">
              <a:spcBef>
                <a:spcPts val="0"/>
              </a:spcBef>
              <a:spcAft>
                <a:spcPts val="0"/>
              </a:spcAft>
              <a:buSzPts val="2080"/>
              <a:buChar char="•"/>
            </a:pPr>
            <a:r>
              <a:rPr lang="en-US"/>
              <a:t>ReiserFS: ftruncate() can fail with job half done if memory allocation fails</a:t>
            </a:r>
            <a:endParaRPr/>
          </a:p>
        </p:txBody>
      </p:sp>
      <p:sp>
        <p:nvSpPr>
          <p:cNvPr id="386" name="Google Shape;386;g52bd91f2f3_2_152"/>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
        <p:nvSpPr>
          <p:cNvPr id="387" name="Google Shape;387;g52bd91f2f3_2_152"/>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52bd91f2f3_2_160"/>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Check 2: Sync Operations</a:t>
            </a:r>
            <a:endParaRPr/>
          </a:p>
        </p:txBody>
      </p:sp>
      <p:sp>
        <p:nvSpPr>
          <p:cNvPr id="394" name="Google Shape;394;g52bd91f2f3_2_160"/>
          <p:cNvSpPr txBox="1">
            <a:spLocks noGrp="1"/>
          </p:cNvSpPr>
          <p:nvPr>
            <p:ph type="body" idx="1"/>
          </p:nvPr>
        </p:nvSpPr>
        <p:spPr>
          <a:xfrm>
            <a:off x="838200" y="800100"/>
            <a:ext cx="40926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EXPLODE found 13 bugs.</a:t>
            </a:r>
            <a:endParaRPr/>
          </a:p>
          <a:p>
            <a:pPr marL="0" lvl="0" indent="0" algn="l" rtl="0">
              <a:spcBef>
                <a:spcPts val="520"/>
              </a:spcBef>
              <a:spcAft>
                <a:spcPts val="0"/>
              </a:spcAft>
              <a:buNone/>
            </a:pPr>
            <a:endParaRPr/>
          </a:p>
          <a:p>
            <a:pPr marL="0" lvl="0" indent="0" algn="l" rtl="0">
              <a:spcBef>
                <a:spcPts val="520"/>
              </a:spcBef>
              <a:spcAft>
                <a:spcPts val="0"/>
              </a:spcAft>
              <a:buNone/>
            </a:pPr>
            <a:r>
              <a:rPr lang="en-US"/>
              <a:t>Most notably:</a:t>
            </a:r>
            <a:endParaRPr/>
          </a:p>
          <a:p>
            <a:pPr marL="0" lvl="0" indent="0" algn="l" rtl="0">
              <a:spcBef>
                <a:spcPts val="520"/>
              </a:spcBef>
              <a:spcAft>
                <a:spcPts val="0"/>
              </a:spcAft>
              <a:buNone/>
            </a:pPr>
            <a:r>
              <a:rPr lang="en-US"/>
              <a:t>HFS and HFS+ modified file directory and permissions, causing it to fail all tests.</a:t>
            </a:r>
            <a:endParaRPr/>
          </a:p>
        </p:txBody>
      </p:sp>
      <p:sp>
        <p:nvSpPr>
          <p:cNvPr id="395" name="Google Shape;395;g52bd91f2f3_2_160"/>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
        <p:nvSpPr>
          <p:cNvPr id="396" name="Google Shape;396;g52bd91f2f3_2_160"/>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pic>
        <p:nvPicPr>
          <p:cNvPr id="397" name="Google Shape;397;g52bd91f2f3_2_160"/>
          <p:cNvPicPr preferRelativeResize="0"/>
          <p:nvPr/>
        </p:nvPicPr>
        <p:blipFill>
          <a:blip r:embed="rId3">
            <a:alphaModFix/>
          </a:blip>
          <a:stretch>
            <a:fillRect/>
          </a:stretch>
        </p:blipFill>
        <p:spPr>
          <a:xfrm>
            <a:off x="4930800" y="1258467"/>
            <a:ext cx="3832201" cy="200955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52bd91f2f3_2_170"/>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Check 3: “Reasonable” Recovery</a:t>
            </a:r>
            <a:endParaRPr/>
          </a:p>
        </p:txBody>
      </p:sp>
      <p:sp>
        <p:nvSpPr>
          <p:cNvPr id="404" name="Google Shape;404;g52bd91f2f3_2_170"/>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FS should not have any files, directories or links that were pushed to disk to be corrupted or gone, unless explicitly deleted.</a:t>
            </a:r>
            <a:endParaRPr/>
          </a:p>
          <a:p>
            <a:pPr marL="0" lvl="0" indent="0" algn="l" rtl="0">
              <a:spcBef>
                <a:spcPts val="520"/>
              </a:spcBef>
              <a:spcAft>
                <a:spcPts val="0"/>
              </a:spcAft>
              <a:buNone/>
            </a:pPr>
            <a:endParaRPr/>
          </a:p>
          <a:p>
            <a:pPr marL="0" lvl="0" indent="0" algn="l" rtl="0">
              <a:spcBef>
                <a:spcPts val="520"/>
              </a:spcBef>
              <a:spcAft>
                <a:spcPts val="0"/>
              </a:spcAft>
              <a:buNone/>
            </a:pPr>
            <a:r>
              <a:rPr lang="en-US"/>
              <a:t>A call to mkdir(/Aiman) then mkdir(/Aiman/Priester) should create that directory. No other files should be present.</a:t>
            </a:r>
            <a:endParaRPr/>
          </a:p>
        </p:txBody>
      </p:sp>
      <p:sp>
        <p:nvSpPr>
          <p:cNvPr id="405" name="Google Shape;405;g52bd91f2f3_2_170"/>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
        <p:nvSpPr>
          <p:cNvPr id="406" name="Google Shape;406;g52bd91f2f3_2_170"/>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52bd91f2f3_2_178"/>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Check 3: “Reasonable” Recovery</a:t>
            </a:r>
            <a:endParaRPr/>
          </a:p>
        </p:txBody>
      </p:sp>
      <p:sp>
        <p:nvSpPr>
          <p:cNvPr id="413" name="Google Shape;413;g52bd91f2f3_2_178"/>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Following was found,</a:t>
            </a:r>
            <a:endParaRPr/>
          </a:p>
          <a:p>
            <a:pPr marL="457200" lvl="0" indent="-360680" algn="l" rtl="0">
              <a:spcBef>
                <a:spcPts val="520"/>
              </a:spcBef>
              <a:spcAft>
                <a:spcPts val="0"/>
              </a:spcAft>
              <a:buSzPts val="2080"/>
              <a:buChar char="•"/>
            </a:pPr>
            <a:r>
              <a:rPr lang="en-US"/>
              <a:t>ext3: No crash guarantees, files can point to uninitialized blocks</a:t>
            </a:r>
            <a:endParaRPr/>
          </a:p>
          <a:p>
            <a:pPr marL="457200" lvl="0" indent="-360680" algn="l" rtl="0">
              <a:spcBef>
                <a:spcPts val="0"/>
              </a:spcBef>
              <a:spcAft>
                <a:spcPts val="0"/>
              </a:spcAft>
              <a:buSzPts val="2080"/>
              <a:buChar char="•"/>
            </a:pPr>
            <a:r>
              <a:rPr lang="en-US"/>
              <a:t>JFS: Metadata journaled can point to garbage data.</a:t>
            </a:r>
            <a:endParaRPr/>
          </a:p>
          <a:p>
            <a:pPr marL="0" lvl="0" indent="0" algn="l" rtl="0">
              <a:spcBef>
                <a:spcPts val="520"/>
              </a:spcBef>
              <a:spcAft>
                <a:spcPts val="0"/>
              </a:spcAft>
              <a:buNone/>
            </a:pPr>
            <a:r>
              <a:rPr lang="en-US"/>
              <a:t>However, these were FS design choices. Not included in total bug count.</a:t>
            </a:r>
            <a:endParaRPr/>
          </a:p>
        </p:txBody>
      </p:sp>
      <p:sp>
        <p:nvSpPr>
          <p:cNvPr id="414" name="Google Shape;414;g52bd91f2f3_2_178"/>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
        <p:nvSpPr>
          <p:cNvPr id="415" name="Google Shape;415;g52bd91f2f3_2_178"/>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What would happen if..</a:t>
            </a:r>
            <a:endParaRPr/>
          </a:p>
        </p:txBody>
      </p:sp>
      <p:sp>
        <p:nvSpPr>
          <p:cNvPr id="108" name="Google Shape;108;p4"/>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80"/>
              <a:buNone/>
            </a:pPr>
            <a:r>
              <a:rPr lang="en-US" sz="2400" dirty="0"/>
              <a:t>Say Elon Musk decided to tell his engineers at SpaceX to store data all in a RAID 1 configuration on a Falcon Heavy heading to Mars. An error with their storage system would likely cause an incident as seen in the movie “The Martian”.</a:t>
            </a:r>
            <a:endParaRPr sz="2400" dirty="0"/>
          </a:p>
          <a:p>
            <a:pPr marL="0" lvl="0" indent="0" algn="l" rtl="0">
              <a:spcBef>
                <a:spcPts val="520"/>
              </a:spcBef>
              <a:spcAft>
                <a:spcPts val="0"/>
              </a:spcAft>
              <a:buSzPts val="2080"/>
              <a:buNone/>
            </a:pPr>
            <a:r>
              <a:rPr lang="en-US" sz="2400" dirty="0"/>
              <a:t>Sure, this is an unlikely scenario, but it does drive home the importance of secure storage</a:t>
            </a:r>
            <a:endParaRPr sz="2400" dirty="0"/>
          </a:p>
        </p:txBody>
      </p:sp>
      <p:sp>
        <p:nvSpPr>
          <p:cNvPr id="109" name="Google Shape;109;p4"/>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10" name="Google Shape;110;p4"/>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pic>
        <p:nvPicPr>
          <p:cNvPr id="111" name="Google Shape;111;p4" descr="A picture containing person, holding, instrument, man&#10;&#10;Description automatically generated"/>
          <p:cNvPicPr preferRelativeResize="0"/>
          <p:nvPr/>
        </p:nvPicPr>
        <p:blipFill rotWithShape="1">
          <a:blip r:embed="rId3">
            <a:alphaModFix/>
          </a:blip>
          <a:srcRect/>
          <a:stretch/>
        </p:blipFill>
        <p:spPr>
          <a:xfrm>
            <a:off x="6997299" y="2401037"/>
            <a:ext cx="1341931" cy="217096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52bd91f2f3_2_186"/>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Checker Too Simple? Not Really.</a:t>
            </a:r>
            <a:endParaRPr/>
          </a:p>
        </p:txBody>
      </p:sp>
      <p:sp>
        <p:nvSpPr>
          <p:cNvPr id="422" name="Google Shape;422;g52bd91f2f3_2_186"/>
          <p:cNvSpPr txBox="1">
            <a:spLocks noGrp="1"/>
          </p:cNvSpPr>
          <p:nvPr>
            <p:ph type="body" idx="1"/>
          </p:nvPr>
        </p:nvSpPr>
        <p:spPr>
          <a:xfrm>
            <a:off x="4718100" y="1284450"/>
            <a:ext cx="39687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Even if a client wrote a fairly simple checker, EXPLODE’s interface should still pick up errors.</a:t>
            </a:r>
            <a:endParaRPr/>
          </a:p>
          <a:p>
            <a:pPr marL="0" lvl="0" indent="0" algn="l" rtl="0">
              <a:spcBef>
                <a:spcPts val="520"/>
              </a:spcBef>
              <a:spcAft>
                <a:spcPts val="0"/>
              </a:spcAft>
              <a:buNone/>
            </a:pPr>
            <a:endParaRPr/>
          </a:p>
          <a:p>
            <a:pPr marL="0" lvl="0" indent="0" algn="l" rtl="0">
              <a:spcBef>
                <a:spcPts val="520"/>
              </a:spcBef>
              <a:spcAft>
                <a:spcPts val="0"/>
              </a:spcAft>
              <a:buNone/>
            </a:pPr>
            <a:endParaRPr/>
          </a:p>
        </p:txBody>
      </p:sp>
      <p:sp>
        <p:nvSpPr>
          <p:cNvPr id="423" name="Google Shape;423;g52bd91f2f3_2_186"/>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
        <p:nvSpPr>
          <p:cNvPr id="424" name="Google Shape;424;g52bd91f2f3_2_186"/>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pic>
        <p:nvPicPr>
          <p:cNvPr id="425" name="Google Shape;425;g52bd91f2f3_2_186"/>
          <p:cNvPicPr preferRelativeResize="0"/>
          <p:nvPr/>
        </p:nvPicPr>
        <p:blipFill>
          <a:blip r:embed="rId3">
            <a:alphaModFix/>
          </a:blip>
          <a:stretch>
            <a:fillRect/>
          </a:stretch>
        </p:blipFill>
        <p:spPr>
          <a:xfrm>
            <a:off x="350225" y="1367275"/>
            <a:ext cx="4184624" cy="217600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52bd91f2f3_2_195"/>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Lets Prosecute: Berkeley DB</a:t>
            </a:r>
            <a:endParaRPr/>
          </a:p>
        </p:txBody>
      </p:sp>
      <p:sp>
        <p:nvSpPr>
          <p:cNvPr id="432" name="Google Shape;432;g52bd91f2f3_2_195"/>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Checker: Mutate has a simple loop that starts a connection, adds files/records to it, then commits said file.</a:t>
            </a:r>
            <a:endParaRPr/>
          </a:p>
          <a:p>
            <a:pPr marL="0" lvl="0" indent="0" algn="l" rtl="0">
              <a:spcBef>
                <a:spcPts val="520"/>
              </a:spcBef>
              <a:spcAft>
                <a:spcPts val="0"/>
              </a:spcAft>
              <a:buNone/>
            </a:pPr>
            <a:r>
              <a:rPr lang="en-US"/>
              <a:t> </a:t>
            </a:r>
            <a:endParaRPr/>
          </a:p>
          <a:p>
            <a:pPr marL="0" lvl="0" indent="0" algn="l" rtl="0">
              <a:spcBef>
                <a:spcPts val="520"/>
              </a:spcBef>
              <a:spcAft>
                <a:spcPts val="0"/>
              </a:spcAft>
              <a:buNone/>
            </a:pPr>
            <a:r>
              <a:rPr lang="en-US"/>
              <a:t>Calls check_crashes_start() before a commit and check_crashes_end() after to verify presence of the committed files.</a:t>
            </a:r>
            <a:endParaRPr/>
          </a:p>
        </p:txBody>
      </p:sp>
      <p:sp>
        <p:nvSpPr>
          <p:cNvPr id="433" name="Google Shape;433;g52bd91f2f3_2_195"/>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
        <p:nvSpPr>
          <p:cNvPr id="434" name="Google Shape;434;g52bd91f2f3_2_195"/>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52bd91f2f3_2_203"/>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Lets Prosecute: Berkeley DB</a:t>
            </a:r>
            <a:endParaRPr/>
          </a:p>
        </p:txBody>
      </p:sp>
      <p:sp>
        <p:nvSpPr>
          <p:cNvPr id="441" name="Google Shape;441;g52bd91f2f3_2_203"/>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457200" lvl="0" indent="-360680" algn="l" rtl="0">
              <a:spcBef>
                <a:spcPts val="520"/>
              </a:spcBef>
              <a:spcAft>
                <a:spcPts val="0"/>
              </a:spcAft>
              <a:buSzPts val="2080"/>
              <a:buChar char="•"/>
            </a:pPr>
            <a:r>
              <a:rPr lang="en-US"/>
              <a:t>On ext2</a:t>
            </a:r>
            <a:endParaRPr/>
          </a:p>
          <a:p>
            <a:pPr marL="914400" lvl="1" indent="-360680" algn="l" rtl="0">
              <a:spcBef>
                <a:spcPts val="0"/>
              </a:spcBef>
              <a:spcAft>
                <a:spcPts val="0"/>
              </a:spcAft>
              <a:buSzPts val="2080"/>
              <a:buChar char="•"/>
            </a:pPr>
            <a:r>
              <a:rPr lang="en-US"/>
              <a:t>Creating a DB inside a transaction can cause a corrupted DB if FS crashes before DB is closed.</a:t>
            </a:r>
            <a:endParaRPr/>
          </a:p>
          <a:p>
            <a:pPr marL="457200" lvl="0" indent="-360680" algn="l" rtl="0">
              <a:spcBef>
                <a:spcPts val="0"/>
              </a:spcBef>
              <a:spcAft>
                <a:spcPts val="0"/>
              </a:spcAft>
              <a:buSzPts val="2080"/>
              <a:buChar char="•"/>
            </a:pPr>
            <a:r>
              <a:rPr lang="en-US"/>
              <a:t>On ext3</a:t>
            </a:r>
            <a:endParaRPr/>
          </a:p>
          <a:p>
            <a:pPr marL="914400" lvl="1" indent="-360680" algn="l" rtl="0">
              <a:spcBef>
                <a:spcPts val="0"/>
              </a:spcBef>
              <a:spcAft>
                <a:spcPts val="0"/>
              </a:spcAft>
              <a:buSzPts val="2080"/>
              <a:buChar char="•"/>
            </a:pPr>
            <a:r>
              <a:rPr lang="en-US"/>
              <a:t>A crash while adding a record to an existing DB will cause it to be unrecoverable.</a:t>
            </a:r>
            <a:endParaRPr/>
          </a:p>
        </p:txBody>
      </p:sp>
      <p:sp>
        <p:nvSpPr>
          <p:cNvPr id="442" name="Google Shape;442;g52bd91f2f3_2_203"/>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
        <p:nvSpPr>
          <p:cNvPr id="443" name="Google Shape;443;g52bd91f2f3_2_203"/>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52bd91f2f3_2_211"/>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Lets Prosecute: NFS</a:t>
            </a:r>
            <a:endParaRPr/>
          </a:p>
        </p:txBody>
      </p:sp>
      <p:sp>
        <p:nvSpPr>
          <p:cNvPr id="450" name="Google Shape;450;g52bd91f2f3_2_211"/>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Checker: Mere 15 lines of code + a manual edit of a directory to define its mount point.</a:t>
            </a:r>
            <a:endParaRPr/>
          </a:p>
          <a:p>
            <a:pPr marL="0" lvl="0" indent="0" algn="l" rtl="0">
              <a:spcBef>
                <a:spcPts val="520"/>
              </a:spcBef>
              <a:spcAft>
                <a:spcPts val="0"/>
              </a:spcAft>
              <a:buNone/>
            </a:pPr>
            <a:endParaRPr/>
          </a:p>
          <a:p>
            <a:pPr marL="0" lvl="0" indent="0" algn="l" rtl="0">
              <a:spcBef>
                <a:spcPts val="520"/>
              </a:spcBef>
              <a:spcAft>
                <a:spcPts val="0"/>
              </a:spcAft>
              <a:buNone/>
            </a:pPr>
            <a:r>
              <a:rPr lang="en-US"/>
              <a:t>Provides mount and unmount. However it does not provide recover since the filesystem underneath it should be sufficient.</a:t>
            </a:r>
            <a:endParaRPr/>
          </a:p>
        </p:txBody>
      </p:sp>
      <p:sp>
        <p:nvSpPr>
          <p:cNvPr id="451" name="Google Shape;451;g52bd91f2f3_2_211"/>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
        <p:nvSpPr>
          <p:cNvPr id="452" name="Google Shape;452;g52bd91f2f3_2_211"/>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52bd91f2f3_2_219"/>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Lets Prosecute: NFS</a:t>
            </a:r>
            <a:endParaRPr/>
          </a:p>
        </p:txBody>
      </p:sp>
      <p:sp>
        <p:nvSpPr>
          <p:cNvPr id="459" name="Google Shape;459;g52bd91f2f3_2_219"/>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Bug was found where a client writes to a file, but also reads it through a link from another directory. </a:t>
            </a:r>
            <a:endParaRPr/>
          </a:p>
          <a:p>
            <a:pPr marL="0" lvl="0" indent="0" algn="l" rtl="0">
              <a:spcBef>
                <a:spcPts val="520"/>
              </a:spcBef>
              <a:spcAft>
                <a:spcPts val="0"/>
              </a:spcAft>
              <a:buNone/>
            </a:pPr>
            <a:r>
              <a:rPr lang="en-US"/>
              <a:t>When reading the file, values from the first write will not be reflected.</a:t>
            </a:r>
            <a:endParaRPr/>
          </a:p>
          <a:p>
            <a:pPr marL="0" lvl="0" indent="0" algn="l" rtl="0">
              <a:spcBef>
                <a:spcPts val="520"/>
              </a:spcBef>
              <a:spcAft>
                <a:spcPts val="0"/>
              </a:spcAft>
              <a:buNone/>
            </a:pPr>
            <a:r>
              <a:rPr lang="en-US"/>
              <a:t>Tests were done on multiple filesystems, all of which had the same error. </a:t>
            </a:r>
            <a:endParaRPr/>
          </a:p>
        </p:txBody>
      </p:sp>
      <p:sp>
        <p:nvSpPr>
          <p:cNvPr id="460" name="Google Shape;460;g52bd91f2f3_2_219"/>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
        <p:nvSpPr>
          <p:cNvPr id="461" name="Google Shape;461;g52bd91f2f3_2_219"/>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52bd91f2f3_3_0"/>
          <p:cNvSpPr txBox="1">
            <a:spLocks noGrp="1"/>
          </p:cNvSpPr>
          <p:nvPr>
            <p:ph type="title"/>
          </p:nvPr>
        </p:nvSpPr>
        <p:spPr>
          <a:xfrm>
            <a:off x="457200" y="114300"/>
            <a:ext cx="77724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Portable? The case of FreeBSD</a:t>
            </a:r>
            <a:endParaRPr/>
          </a:p>
        </p:txBody>
      </p:sp>
      <p:sp>
        <p:nvSpPr>
          <p:cNvPr id="468" name="Google Shape;468;g52bd91f2f3_3_0"/>
          <p:cNvSpPr txBox="1">
            <a:spLocks noGrp="1"/>
          </p:cNvSpPr>
          <p:nvPr>
            <p:ph type="body" idx="1"/>
          </p:nvPr>
        </p:nvSpPr>
        <p:spPr>
          <a:xfrm>
            <a:off x="838200" y="800100"/>
            <a:ext cx="7620000" cy="30861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EXPLODE was ported to FreeBSD 6.0 to prove the claim of portability. </a:t>
            </a:r>
            <a:endParaRPr/>
          </a:p>
          <a:p>
            <a:pPr marL="0" lvl="0" indent="0" algn="l" rtl="0">
              <a:spcBef>
                <a:spcPts val="520"/>
              </a:spcBef>
              <a:spcAft>
                <a:spcPts val="0"/>
              </a:spcAft>
              <a:buNone/>
            </a:pPr>
            <a:endParaRPr/>
          </a:p>
          <a:p>
            <a:pPr marL="0" lvl="0" indent="0" algn="l" rtl="0">
              <a:spcBef>
                <a:spcPts val="520"/>
              </a:spcBef>
              <a:spcAft>
                <a:spcPts val="0"/>
              </a:spcAft>
              <a:buNone/>
            </a:pPr>
            <a:r>
              <a:rPr lang="en-US"/>
              <a:t>Most of the time was spent on writing a new RAM disk and the EKM module. On the user-level, only a few trivial modifications were made. Bugs were also found on this system.</a:t>
            </a:r>
            <a:endParaRPr/>
          </a:p>
        </p:txBody>
      </p:sp>
      <p:sp>
        <p:nvSpPr>
          <p:cNvPr id="469" name="Google Shape;469;g52bd91f2f3_3_0"/>
          <p:cNvSpPr txBox="1">
            <a:spLocks noGrp="1"/>
          </p:cNvSpPr>
          <p:nvPr>
            <p:ph type="sldNum" idx="12"/>
          </p:nvPr>
        </p:nvSpPr>
        <p:spPr>
          <a:xfrm>
            <a:off x="6553200" y="4286250"/>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
        <p:nvSpPr>
          <p:cNvPr id="470" name="Google Shape;470;g52bd91f2f3_3_0"/>
          <p:cNvSpPr txBox="1">
            <a:spLocks noGrp="1"/>
          </p:cNvSpPr>
          <p:nvPr>
            <p:ph type="body" idx="2"/>
          </p:nvPr>
        </p:nvSpPr>
        <p:spPr>
          <a:xfrm>
            <a:off x="6324600" y="4743450"/>
            <a:ext cx="2438400" cy="285900"/>
          </a:xfrm>
          <a:prstGeom prst="rect">
            <a:avLst/>
          </a:prstGeom>
        </p:spPr>
        <p:txBody>
          <a:bodyPr spcFirstLastPara="1" wrap="square" lIns="91425" tIns="45700" rIns="91425" bIns="45700" anchor="t" anchorCtr="0">
            <a:noAutofit/>
          </a:bodyPr>
          <a:lstStyle/>
          <a:p>
            <a:pPr marL="0" lvl="0" indent="0" algn="r" rtl="0">
              <a:spcBef>
                <a:spcPts val="32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52bd91f2f3_3_16"/>
          <p:cNvSpPr txBox="1">
            <a:spLocks noGrp="1"/>
          </p:cNvSpPr>
          <p:nvPr>
            <p:ph type="title"/>
          </p:nvPr>
        </p:nvSpPr>
        <p:spPr>
          <a:xfrm>
            <a:off x="685800" y="1714500"/>
            <a:ext cx="77724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Conclusion</a:t>
            </a:r>
            <a:endParaRPr/>
          </a:p>
        </p:txBody>
      </p:sp>
      <p:sp>
        <p:nvSpPr>
          <p:cNvPr id="476" name="Google Shape;476;g52bd91f2f3_3_16"/>
          <p:cNvSpPr txBox="1">
            <a:spLocks noGrp="1"/>
          </p:cNvSpPr>
          <p:nvPr>
            <p:ph type="sldNum" idx="12"/>
          </p:nvPr>
        </p:nvSpPr>
        <p:spPr>
          <a:xfrm>
            <a:off x="6553200" y="4286250"/>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477" name="Google Shape;477;g52bd91f2f3_3_16"/>
          <p:cNvSpPr txBox="1">
            <a:spLocks noGrp="1"/>
          </p:cNvSpPr>
          <p:nvPr>
            <p:ph type="body" idx="2"/>
          </p:nvPr>
        </p:nvSpPr>
        <p:spPr>
          <a:xfrm>
            <a:off x="6324600" y="4743450"/>
            <a:ext cx="2438400" cy="285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4"/>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Acknowledgements</a:t>
            </a:r>
            <a:endParaRPr/>
          </a:p>
        </p:txBody>
      </p:sp>
      <p:sp>
        <p:nvSpPr>
          <p:cNvPr id="483" name="Google Shape;483;p24"/>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0" lvl="0" indent="0" algn="l" rtl="0">
              <a:spcBef>
                <a:spcPts val="520"/>
              </a:spcBef>
              <a:spcAft>
                <a:spcPts val="0"/>
              </a:spcAft>
              <a:buSzPts val="2080"/>
              <a:buNone/>
            </a:pPr>
            <a:r>
              <a:rPr lang="en-US" dirty="0"/>
              <a:t>Based on a paper from </a:t>
            </a:r>
            <a:r>
              <a:rPr lang="en-US" dirty="0" err="1"/>
              <a:t>Junfeng</a:t>
            </a:r>
            <a:r>
              <a:rPr lang="en-US" dirty="0"/>
              <a:t> Yang, Can Sar, Paul </a:t>
            </a:r>
            <a:r>
              <a:rPr lang="en-US" dirty="0" err="1"/>
              <a:t>Towhey</a:t>
            </a:r>
            <a:r>
              <a:rPr lang="en-US" dirty="0"/>
              <a:t>, et al. </a:t>
            </a:r>
            <a:endParaRPr dirty="0"/>
          </a:p>
          <a:p>
            <a:pPr marL="0" lvl="0" indent="0" algn="l" rtl="0">
              <a:spcBef>
                <a:spcPts val="520"/>
              </a:spcBef>
              <a:spcAft>
                <a:spcPts val="0"/>
              </a:spcAft>
              <a:buSzPts val="2080"/>
              <a:buNone/>
            </a:pPr>
            <a:endParaRPr dirty="0"/>
          </a:p>
          <a:p>
            <a:pPr marL="0" lvl="0" indent="0" algn="l" rtl="0">
              <a:spcBef>
                <a:spcPts val="520"/>
              </a:spcBef>
              <a:spcAft>
                <a:spcPts val="0"/>
              </a:spcAft>
              <a:buSzPts val="2080"/>
              <a:buNone/>
            </a:pPr>
            <a:r>
              <a:rPr lang="en-US" dirty="0"/>
              <a:t>EXPLODE (OSDI 06’)</a:t>
            </a:r>
            <a:endParaRPr dirty="0"/>
          </a:p>
          <a:p>
            <a:pPr marL="0" lvl="0" indent="0" algn="l" rtl="0">
              <a:spcBef>
                <a:spcPts val="520"/>
              </a:spcBef>
              <a:spcAft>
                <a:spcPts val="0"/>
              </a:spcAft>
              <a:buSzPts val="2080"/>
              <a:buNone/>
            </a:pPr>
            <a:r>
              <a:rPr lang="en-US" dirty="0" err="1"/>
              <a:t>FiSC</a:t>
            </a:r>
            <a:r>
              <a:rPr lang="en-US" dirty="0"/>
              <a:t> (OSDI 04’)</a:t>
            </a:r>
            <a:endParaRPr dirty="0"/>
          </a:p>
          <a:p>
            <a:pPr marL="0" lvl="0" indent="0" algn="l" rtl="0">
              <a:spcBef>
                <a:spcPts val="520"/>
              </a:spcBef>
              <a:spcAft>
                <a:spcPts val="0"/>
              </a:spcAft>
              <a:buSzPts val="2080"/>
              <a:buNone/>
            </a:pPr>
            <a:endParaRPr dirty="0"/>
          </a:p>
          <a:p>
            <a:pPr marL="0" lvl="0" indent="0" algn="l" rtl="0">
              <a:spcBef>
                <a:spcPts val="520"/>
              </a:spcBef>
              <a:spcAft>
                <a:spcPts val="0"/>
              </a:spcAft>
              <a:buSzPts val="2080"/>
              <a:buNone/>
            </a:pPr>
            <a:r>
              <a:rPr lang="en-US" i="1" dirty="0"/>
              <a:t>Stanford University</a:t>
            </a:r>
            <a:endParaRPr i="1" dirty="0"/>
          </a:p>
        </p:txBody>
      </p:sp>
      <p:sp>
        <p:nvSpPr>
          <p:cNvPr id="484" name="Google Shape;484;p24"/>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485" name="Google Shape;485;p24"/>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320"/>
              </a:spcBef>
              <a:spcAft>
                <a:spcPts val="0"/>
              </a:spcAft>
              <a:buSzPts val="128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Question Time!</a:t>
            </a:r>
            <a:endParaRPr/>
          </a:p>
        </p:txBody>
      </p:sp>
      <p:sp>
        <p:nvSpPr>
          <p:cNvPr id="117" name="Google Shape;117;p5"/>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80"/>
              <a:buNone/>
            </a:pPr>
            <a:endParaRPr/>
          </a:p>
          <a:p>
            <a:pPr marL="0" lvl="0" indent="0" algn="l" rtl="0">
              <a:spcBef>
                <a:spcPts val="520"/>
              </a:spcBef>
              <a:spcAft>
                <a:spcPts val="0"/>
              </a:spcAft>
              <a:buSzPts val="2080"/>
              <a:buNone/>
            </a:pPr>
            <a:endParaRPr/>
          </a:p>
          <a:p>
            <a:pPr marL="0" lvl="0" indent="0" algn="l" rtl="0">
              <a:spcBef>
                <a:spcPts val="520"/>
              </a:spcBef>
              <a:spcAft>
                <a:spcPts val="0"/>
              </a:spcAft>
              <a:buSzPts val="2080"/>
              <a:buNone/>
            </a:pPr>
            <a:r>
              <a:rPr lang="en-US"/>
              <a:t>Has there been a time where you personally had issues present due to data loss?</a:t>
            </a:r>
            <a:endParaRPr/>
          </a:p>
        </p:txBody>
      </p:sp>
      <p:sp>
        <p:nvSpPr>
          <p:cNvPr id="118" name="Google Shape;118;p5"/>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19" name="Google Shape;119;p5"/>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a:t>
            </a:r>
            <a:endParaRPr/>
          </a:p>
        </p:txBody>
      </p:sp>
      <p:sp>
        <p:nvSpPr>
          <p:cNvPr id="126" name="Google Shape;126;p6"/>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8102E"/>
              </a:buClr>
              <a:buSzPts val="2080"/>
              <a:buChar char="•"/>
            </a:pPr>
            <a:r>
              <a:rPr lang="en-US"/>
              <a:t>Current Implementations</a:t>
            </a:r>
            <a:endParaRPr/>
          </a:p>
          <a:p>
            <a:pPr marL="742950" lvl="1" indent="-285750" algn="l" rtl="0">
              <a:spcBef>
                <a:spcPts val="520"/>
              </a:spcBef>
              <a:spcAft>
                <a:spcPts val="0"/>
              </a:spcAft>
              <a:buSzPts val="2080"/>
              <a:buChar char="•"/>
            </a:pPr>
            <a:r>
              <a:rPr lang="en-US"/>
              <a:t>Manual Inspection</a:t>
            </a:r>
            <a:endParaRPr/>
          </a:p>
          <a:p>
            <a:pPr marL="742950" lvl="1" indent="-285750" algn="l" rtl="0">
              <a:spcBef>
                <a:spcPts val="520"/>
              </a:spcBef>
              <a:spcAft>
                <a:spcPts val="0"/>
              </a:spcAft>
              <a:buSzPts val="2080"/>
              <a:buChar char="•"/>
            </a:pPr>
            <a:r>
              <a:rPr lang="en-US"/>
              <a:t>Random</a:t>
            </a:r>
            <a:endParaRPr/>
          </a:p>
          <a:p>
            <a:pPr marL="742950" lvl="1" indent="-285750" algn="l" rtl="0">
              <a:spcBef>
                <a:spcPts val="520"/>
              </a:spcBef>
              <a:spcAft>
                <a:spcPts val="0"/>
              </a:spcAft>
              <a:buSzPts val="2080"/>
              <a:buChar char="•"/>
            </a:pPr>
            <a:r>
              <a:rPr lang="en-US"/>
              <a:t>Relies on (very mad) end users</a:t>
            </a:r>
            <a:endParaRPr/>
          </a:p>
          <a:p>
            <a:pPr marL="457200" lvl="1" indent="0" algn="l" rtl="0">
              <a:spcBef>
                <a:spcPts val="520"/>
              </a:spcBef>
              <a:spcAft>
                <a:spcPts val="0"/>
              </a:spcAft>
              <a:buSzPts val="2080"/>
              <a:buNone/>
            </a:pPr>
            <a:endParaRPr/>
          </a:p>
          <a:p>
            <a:pPr marL="457200" lvl="1" indent="0" algn="l" rtl="0">
              <a:spcBef>
                <a:spcPts val="520"/>
              </a:spcBef>
              <a:spcAft>
                <a:spcPts val="0"/>
              </a:spcAft>
              <a:buSzPts val="2080"/>
              <a:buNone/>
            </a:pPr>
            <a:r>
              <a:rPr lang="en-US"/>
              <a:t>This is probably not ideal. Especially the third point.</a:t>
            </a:r>
            <a:endParaRPr/>
          </a:p>
        </p:txBody>
      </p:sp>
      <p:sp>
        <p:nvSpPr>
          <p:cNvPr id="127" name="Google Shape;127;p6"/>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28" name="Google Shape;128;p6"/>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a:t>
            </a:r>
            <a:endParaRPr/>
          </a:p>
        </p:txBody>
      </p:sp>
      <p:sp>
        <p:nvSpPr>
          <p:cNvPr id="134" name="Google Shape;134;p7"/>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8102E"/>
              </a:buClr>
              <a:buSzPts val="2080"/>
              <a:buChar char="•"/>
            </a:pPr>
            <a:r>
              <a:rPr lang="en-US"/>
              <a:t>EXPLODE</a:t>
            </a:r>
            <a:endParaRPr/>
          </a:p>
          <a:p>
            <a:pPr marL="742950" lvl="1" indent="-285750" algn="l" rtl="0">
              <a:spcBef>
                <a:spcPts val="520"/>
              </a:spcBef>
              <a:spcAft>
                <a:spcPts val="0"/>
              </a:spcAft>
              <a:buSzPts val="2080"/>
              <a:buChar char="•"/>
            </a:pPr>
            <a:r>
              <a:rPr lang="en-US"/>
              <a:t>Can check live systems</a:t>
            </a:r>
            <a:endParaRPr/>
          </a:p>
          <a:p>
            <a:pPr marL="742950" lvl="1" indent="-285750" algn="l" rtl="0">
              <a:spcBef>
                <a:spcPts val="520"/>
              </a:spcBef>
              <a:spcAft>
                <a:spcPts val="0"/>
              </a:spcAft>
              <a:buSzPts val="2080"/>
              <a:buChar char="•"/>
            </a:pPr>
            <a:r>
              <a:rPr lang="en-US"/>
              <a:t>Fast and easy: ~200 lines of C++ code</a:t>
            </a:r>
            <a:endParaRPr/>
          </a:p>
          <a:p>
            <a:pPr marL="742950" lvl="1" indent="-285750" algn="l" rtl="0">
              <a:spcBef>
                <a:spcPts val="520"/>
              </a:spcBef>
              <a:spcAft>
                <a:spcPts val="0"/>
              </a:spcAft>
              <a:buSzPts val="2080"/>
              <a:buChar char="•"/>
            </a:pPr>
            <a:r>
              <a:rPr lang="en-US"/>
              <a:t>Effective: Can be implemented across a multitude of different storage system types.</a:t>
            </a:r>
            <a:endParaRPr/>
          </a:p>
        </p:txBody>
      </p:sp>
      <p:sp>
        <p:nvSpPr>
          <p:cNvPr id="135" name="Google Shape;135;p7"/>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36" name="Google Shape;136;p7"/>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a:t>
            </a:r>
            <a:endParaRPr/>
          </a:p>
        </p:txBody>
      </p:sp>
      <p:pic>
        <p:nvPicPr>
          <p:cNvPr id="142" name="Google Shape;142;p8"/>
          <p:cNvPicPr preferRelativeResize="0">
            <a:picLocks noGrp="1"/>
          </p:cNvPicPr>
          <p:nvPr>
            <p:ph type="body" idx="1"/>
          </p:nvPr>
        </p:nvPicPr>
        <p:blipFill rotWithShape="1">
          <a:blip r:embed="rId3">
            <a:alphaModFix/>
          </a:blip>
          <a:srcRect/>
          <a:stretch/>
        </p:blipFill>
        <p:spPr>
          <a:xfrm>
            <a:off x="457200" y="1200150"/>
            <a:ext cx="3276884" cy="2270957"/>
          </a:xfrm>
          <a:prstGeom prst="rect">
            <a:avLst/>
          </a:prstGeom>
          <a:noFill/>
          <a:ln>
            <a:noFill/>
          </a:ln>
        </p:spPr>
      </p:pic>
      <p:sp>
        <p:nvSpPr>
          <p:cNvPr id="143" name="Google Shape;143;p8"/>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44" name="Google Shape;144;p8"/>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
        <p:nvSpPr>
          <p:cNvPr id="145" name="Google Shape;145;p8"/>
          <p:cNvSpPr txBox="1"/>
          <p:nvPr/>
        </p:nvSpPr>
        <p:spPr>
          <a:xfrm>
            <a:off x="4191000" y="876806"/>
            <a:ext cx="4572000"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606060"/>
                </a:solidFill>
                <a:latin typeface="Open Sans"/>
                <a:ea typeface="Open Sans"/>
                <a:cs typeface="Open Sans"/>
                <a:sym typeface="Open Sans"/>
              </a:rPr>
              <a:t>&lt;&lt; Version Control on top of NFS &lt;&lt;on top of JFS on top of RAID 1 &lt;&lt;Config</a:t>
            </a:r>
            <a:endParaRPr/>
          </a:p>
          <a:p>
            <a:pPr marL="0" marR="0" lvl="0" indent="0" algn="l" rtl="0">
              <a:spcBef>
                <a:spcPts val="0"/>
              </a:spcBef>
              <a:spcAft>
                <a:spcPts val="0"/>
              </a:spcAft>
              <a:buNone/>
            </a:pPr>
            <a:endParaRPr sz="2400">
              <a:solidFill>
                <a:srgbClr val="606060"/>
              </a:solidFill>
              <a:latin typeface="Open Sans"/>
              <a:ea typeface="Open Sans"/>
              <a:cs typeface="Open Sans"/>
              <a:sym typeface="Open Sans"/>
            </a:endParaRPr>
          </a:p>
          <a:p>
            <a:pPr marL="0" marR="0" lvl="0" indent="0" algn="l" rtl="0">
              <a:spcBef>
                <a:spcPts val="0"/>
              </a:spcBef>
              <a:spcAft>
                <a:spcPts val="0"/>
              </a:spcAft>
              <a:buNone/>
            </a:pPr>
            <a:r>
              <a:rPr lang="en-US" sz="2400">
                <a:solidFill>
                  <a:srgbClr val="606060"/>
                </a:solidFill>
                <a:latin typeface="Open Sans"/>
                <a:ea typeface="Open Sans"/>
                <a:cs typeface="Open Sans"/>
                <a:sym typeface="Open Sans"/>
              </a:rPr>
              <a:t>EXPLODE provides interfaces allowing users to write small checker components for a modular build</a:t>
            </a:r>
            <a:endParaRPr sz="2400">
              <a:solidFill>
                <a:srgbClr val="606060"/>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457200" y="1143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Introduction</a:t>
            </a:r>
            <a:endParaRPr/>
          </a:p>
        </p:txBody>
      </p:sp>
      <p:sp>
        <p:nvSpPr>
          <p:cNvPr id="151" name="Google Shape;151;p9"/>
          <p:cNvSpPr txBox="1">
            <a:spLocks noGrp="1"/>
          </p:cNvSpPr>
          <p:nvPr>
            <p:ph type="body" idx="1"/>
          </p:nvPr>
        </p:nvSpPr>
        <p:spPr>
          <a:xfrm>
            <a:off x="838200" y="800100"/>
            <a:ext cx="7620000" cy="308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8102E"/>
              </a:buClr>
              <a:buSzPts val="2080"/>
              <a:buChar char="•"/>
            </a:pPr>
            <a:r>
              <a:rPr lang="en-US"/>
              <a:t>EXPLODE builds off from previous paper, FiSC, presented at OSDI 04’. </a:t>
            </a:r>
            <a:endParaRPr/>
          </a:p>
          <a:p>
            <a:pPr marL="342900" lvl="0" indent="-342900" algn="l" rtl="0">
              <a:spcBef>
                <a:spcPts val="520"/>
              </a:spcBef>
              <a:spcAft>
                <a:spcPts val="0"/>
              </a:spcAft>
              <a:buClr>
                <a:srgbClr val="C8102E"/>
              </a:buClr>
              <a:buSzPts val="2080"/>
              <a:buChar char="•"/>
            </a:pPr>
            <a:r>
              <a:rPr lang="en-US"/>
              <a:t>FiSC was very invasive due to the need of heavily modifying the Kernel to expose faults in the filesystem</a:t>
            </a:r>
            <a:endParaRPr/>
          </a:p>
          <a:p>
            <a:pPr marL="342900" lvl="0" indent="-342900" algn="l" rtl="0">
              <a:spcBef>
                <a:spcPts val="520"/>
              </a:spcBef>
              <a:spcAft>
                <a:spcPts val="0"/>
              </a:spcAft>
              <a:buClr>
                <a:srgbClr val="C8102E"/>
              </a:buClr>
              <a:buSzPts val="2080"/>
              <a:buChar char="•"/>
            </a:pPr>
            <a:r>
              <a:rPr lang="en-US"/>
              <a:t>EXPLODE can be run on a live system. Most of the current implementations are run on an emulation.</a:t>
            </a:r>
            <a:endParaRPr/>
          </a:p>
        </p:txBody>
      </p:sp>
      <p:sp>
        <p:nvSpPr>
          <p:cNvPr id="152" name="Google Shape;152;p9"/>
          <p:cNvSpPr txBox="1">
            <a:spLocks noGrp="1"/>
          </p:cNvSpPr>
          <p:nvPr>
            <p:ph type="sldNum" idx="12"/>
          </p:nvPr>
        </p:nvSpPr>
        <p:spPr>
          <a:xfrm>
            <a:off x="6553200" y="4286250"/>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53" name="Google Shape;153;p9"/>
          <p:cNvSpPr txBox="1">
            <a:spLocks noGrp="1"/>
          </p:cNvSpPr>
          <p:nvPr>
            <p:ph type="body" idx="2"/>
          </p:nvPr>
        </p:nvSpPr>
        <p:spPr>
          <a:xfrm>
            <a:off x="6324600" y="4743450"/>
            <a:ext cx="2438400" cy="2857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280"/>
              <a:buNone/>
            </a:pPr>
            <a:endParaRPr/>
          </a:p>
        </p:txBody>
      </p:sp>
    </p:spTree>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2332</Words>
  <Application>Microsoft Office PowerPoint</Application>
  <PresentationFormat>On-screen Show (16:9)</PresentationFormat>
  <Paragraphs>309</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Times</vt:lpstr>
      <vt:lpstr>Open Sans</vt:lpstr>
      <vt:lpstr>PowerPoint</vt:lpstr>
      <vt:lpstr>EXPLODE</vt:lpstr>
      <vt:lpstr>Current State of Data</vt:lpstr>
      <vt:lpstr>Current State of Data</vt:lpstr>
      <vt:lpstr>What would happen if..</vt:lpstr>
      <vt:lpstr>Question Time!</vt:lpstr>
      <vt:lpstr>Introduction</vt:lpstr>
      <vt:lpstr>Introduction</vt:lpstr>
      <vt:lpstr>Introduction</vt:lpstr>
      <vt:lpstr>Introduction</vt:lpstr>
      <vt:lpstr>Introduction</vt:lpstr>
      <vt:lpstr>Principles of EXPLODE</vt:lpstr>
      <vt:lpstr>Principles of EXPLODE</vt:lpstr>
      <vt:lpstr>Principles of EXPLODE</vt:lpstr>
      <vt:lpstr>Principles of EXPLODE</vt:lpstr>
      <vt:lpstr>Principles of EXPLODE</vt:lpstr>
      <vt:lpstr>How to Check a Storage System:        Quick and Dirty Overview</vt:lpstr>
      <vt:lpstr>Choose(N)</vt:lpstr>
      <vt:lpstr>Choose(N)</vt:lpstr>
      <vt:lpstr>The Checker</vt:lpstr>
      <vt:lpstr>The Checker</vt:lpstr>
      <vt:lpstr>Setting Up</vt:lpstr>
      <vt:lpstr>Lets Put Everything Together!</vt:lpstr>
      <vt:lpstr>EXPLODE In Action</vt:lpstr>
      <vt:lpstr>Implementation Overview</vt:lpstr>
      <vt:lpstr>Implementation Overview</vt:lpstr>
      <vt:lpstr>Implementation Overview</vt:lpstr>
      <vt:lpstr>Exploring Choices</vt:lpstr>
      <vt:lpstr>Exploring Choices</vt:lpstr>
      <vt:lpstr>Checking Crashes</vt:lpstr>
      <vt:lpstr>Crash Check Interface</vt:lpstr>
      <vt:lpstr>Crash Check Interface</vt:lpstr>
      <vt:lpstr>Generating Crash Disks</vt:lpstr>
      <vt:lpstr>Generating Crash Disks</vt:lpstr>
      <vt:lpstr>Check Crashes During Recovery</vt:lpstr>
      <vt:lpstr>Results!</vt:lpstr>
      <vt:lpstr>Check 1: Failed System Calls</vt:lpstr>
      <vt:lpstr>Check 2: Sync Operations</vt:lpstr>
      <vt:lpstr>Check 3: “Reasonable” Recovery</vt:lpstr>
      <vt:lpstr>Check 3: “Reasonable” Recovery</vt:lpstr>
      <vt:lpstr>Checker Too Simple? Not Really.</vt:lpstr>
      <vt:lpstr>Lets Prosecute: Berkeley DB</vt:lpstr>
      <vt:lpstr>Lets Prosecute: Berkeley DB</vt:lpstr>
      <vt:lpstr>Lets Prosecute: NFS</vt:lpstr>
      <vt:lpstr>Lets Prosecute: NFS</vt:lpstr>
      <vt:lpstr>Portable? The case of FreeBSD</vt:lpstr>
      <vt:lpstr>Conclusion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EXPLODE</dc:title>
  <dc:creator>Priester, Mohd-Aiman-Bin-Y</dc:creator>
  <cp:lastModifiedBy>Priester, Mohd-Aiman-Bin-Y</cp:lastModifiedBy>
  <cp:revision>1</cp:revision>
  <dcterms:created xsi:type="dcterms:W3CDTF">2020-02-10T04:14:11Z</dcterms:created>
  <dcterms:modified xsi:type="dcterms:W3CDTF">2020-02-14T03:37:20Z</dcterms:modified>
</cp:coreProperties>
</file>